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diagrams/data3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diagrams/data4.xml" ContentType="application/vnd.openxmlformats-officedocument.drawingml.diagramData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heme/themeOverride1.xml" ContentType="application/vnd.openxmlformats-officedocument.themeOverrid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colors2.xml" ContentType="application/vnd.openxmlformats-officedocument.drawingml.diagramColors+xml"/>
  <Override PartName="/ppt/diagrams/quickStyle3.xml" ContentType="application/vnd.openxmlformats-officedocument.drawingml.diagramStyle+xml"/>
  <Override PartName="/ppt/diagrams/drawing2.xml" ContentType="application/vnd.ms-office.drawingml.diagramDrawing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quickStyle2.xml" ContentType="application/vnd.openxmlformats-officedocument.drawingml.diagramStyle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58" r:id="rId7"/>
    <p:sldId id="259" r:id="rId8"/>
    <p:sldId id="260" r:id="rId9"/>
    <p:sldId id="261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3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B14BD8-7E61-4E82-AC13-B85270D4395D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0B8C6FD-987D-48A1-93FE-15F67AF12A40}">
      <dgm:prSet/>
      <dgm:spPr/>
      <dgm:t>
        <a:bodyPr/>
        <a:lstStyle/>
        <a:p>
          <a:r>
            <a:rPr lang="de-DE"/>
            <a:t>Working conditions affect health of</a:t>
          </a:r>
          <a:endParaRPr lang="en-US"/>
        </a:p>
      </dgm:t>
    </dgm:pt>
    <dgm:pt modelId="{EB3F8949-C94E-4A6F-B440-E302F8A4E41B}" type="parTrans" cxnId="{B5D9B1B3-92A4-49C2-A6AE-8FC8B9A455A2}">
      <dgm:prSet/>
      <dgm:spPr/>
      <dgm:t>
        <a:bodyPr/>
        <a:lstStyle/>
        <a:p>
          <a:endParaRPr lang="en-US"/>
        </a:p>
      </dgm:t>
    </dgm:pt>
    <dgm:pt modelId="{238F42EB-B8D9-4AE9-87AD-C0EC1F99EC5D}" type="sibTrans" cxnId="{B5D9B1B3-92A4-49C2-A6AE-8FC8B9A455A2}">
      <dgm:prSet/>
      <dgm:spPr/>
      <dgm:t>
        <a:bodyPr/>
        <a:lstStyle/>
        <a:p>
          <a:endParaRPr lang="en-US"/>
        </a:p>
      </dgm:t>
    </dgm:pt>
    <dgm:pt modelId="{7C94F5D6-5028-4E30-B471-AEF029FDBA4A}">
      <dgm:prSet/>
      <dgm:spPr/>
      <dgm:t>
        <a:bodyPr/>
        <a:lstStyle/>
        <a:p>
          <a:r>
            <a:rPr lang="de-DE"/>
            <a:t>Providers </a:t>
          </a:r>
          <a:endParaRPr lang="en-US"/>
        </a:p>
      </dgm:t>
    </dgm:pt>
    <dgm:pt modelId="{1B0F645B-CB78-4F9A-911B-61CF8F26AA73}" type="parTrans" cxnId="{8E79072E-6228-4AA8-BDB7-5ADAB68607C1}">
      <dgm:prSet/>
      <dgm:spPr/>
      <dgm:t>
        <a:bodyPr/>
        <a:lstStyle/>
        <a:p>
          <a:endParaRPr lang="en-US"/>
        </a:p>
      </dgm:t>
    </dgm:pt>
    <dgm:pt modelId="{456DDCA2-E500-4B8E-8C7B-51EE98C9D89E}" type="sibTrans" cxnId="{8E79072E-6228-4AA8-BDB7-5ADAB68607C1}">
      <dgm:prSet/>
      <dgm:spPr/>
      <dgm:t>
        <a:bodyPr/>
        <a:lstStyle/>
        <a:p>
          <a:endParaRPr lang="en-US"/>
        </a:p>
      </dgm:t>
    </dgm:pt>
    <dgm:pt modelId="{F0B29966-48C1-4E19-B2B3-DF2B4C0C1CFD}">
      <dgm:prSet/>
      <dgm:spPr/>
      <dgm:t>
        <a:bodyPr/>
        <a:lstStyle/>
        <a:p>
          <a:r>
            <a:rPr lang="de-DE"/>
            <a:t>Patients  </a:t>
          </a:r>
          <a:endParaRPr lang="en-US"/>
        </a:p>
      </dgm:t>
    </dgm:pt>
    <dgm:pt modelId="{FE3D5F7F-4397-49B1-89A5-739ADFE61CAD}" type="parTrans" cxnId="{4FC40A7F-924B-4CB8-853E-C084DF6407F0}">
      <dgm:prSet/>
      <dgm:spPr/>
      <dgm:t>
        <a:bodyPr/>
        <a:lstStyle/>
        <a:p>
          <a:endParaRPr lang="en-US"/>
        </a:p>
      </dgm:t>
    </dgm:pt>
    <dgm:pt modelId="{AEF7A0AA-31E0-43D4-A2C4-CF05D786E88D}" type="sibTrans" cxnId="{4FC40A7F-924B-4CB8-853E-C084DF6407F0}">
      <dgm:prSet/>
      <dgm:spPr/>
      <dgm:t>
        <a:bodyPr/>
        <a:lstStyle/>
        <a:p>
          <a:endParaRPr lang="en-US"/>
        </a:p>
      </dgm:t>
    </dgm:pt>
    <dgm:pt modelId="{32273687-238E-4D7E-AA1F-86017D45479C}">
      <dgm:prSet/>
      <dgm:spPr/>
      <dgm:t>
        <a:bodyPr/>
        <a:lstStyle/>
        <a:p>
          <a:r>
            <a:rPr lang="de-DE"/>
            <a:t>Negative working conditions result in stress related diseases and  high provider drop out rate</a:t>
          </a:r>
          <a:endParaRPr lang="en-US"/>
        </a:p>
      </dgm:t>
    </dgm:pt>
    <dgm:pt modelId="{0BEDE1A6-D41A-45BE-89BF-5762DDAD8D50}" type="parTrans" cxnId="{9F00148D-1591-4553-BE69-A42DBBEE1065}">
      <dgm:prSet/>
      <dgm:spPr/>
      <dgm:t>
        <a:bodyPr/>
        <a:lstStyle/>
        <a:p>
          <a:endParaRPr lang="en-US"/>
        </a:p>
      </dgm:t>
    </dgm:pt>
    <dgm:pt modelId="{8DE7AEBB-CE6B-4999-972C-B43AAF68BF33}" type="sibTrans" cxnId="{9F00148D-1591-4553-BE69-A42DBBEE1065}">
      <dgm:prSet/>
      <dgm:spPr/>
      <dgm:t>
        <a:bodyPr/>
        <a:lstStyle/>
        <a:p>
          <a:endParaRPr lang="en-US"/>
        </a:p>
      </dgm:t>
    </dgm:pt>
    <dgm:pt modelId="{C73E6EB4-526A-4070-A97B-E4A7F0711BC3}" type="pres">
      <dgm:prSet presAssocID="{15B14BD8-7E61-4E82-AC13-B85270D4395D}" presName="Name0" presStyleCnt="0">
        <dgm:presLayoutVars>
          <dgm:dir/>
          <dgm:animLvl val="lvl"/>
          <dgm:resizeHandles val="exact"/>
        </dgm:presLayoutVars>
      </dgm:prSet>
      <dgm:spPr/>
    </dgm:pt>
    <dgm:pt modelId="{D96F16FD-FDA8-4B48-9655-7866FBB1BC20}" type="pres">
      <dgm:prSet presAssocID="{32273687-238E-4D7E-AA1F-86017D45479C}" presName="boxAndChildren" presStyleCnt="0"/>
      <dgm:spPr/>
    </dgm:pt>
    <dgm:pt modelId="{F9ED7ACA-A577-4D30-981A-9C68A0FABC27}" type="pres">
      <dgm:prSet presAssocID="{32273687-238E-4D7E-AA1F-86017D45479C}" presName="parentTextBox" presStyleLbl="node1" presStyleIdx="0" presStyleCnt="2"/>
      <dgm:spPr/>
    </dgm:pt>
    <dgm:pt modelId="{223F5B55-9271-4236-8637-251E3EBAC28D}" type="pres">
      <dgm:prSet presAssocID="{238F42EB-B8D9-4AE9-87AD-C0EC1F99EC5D}" presName="sp" presStyleCnt="0"/>
      <dgm:spPr/>
    </dgm:pt>
    <dgm:pt modelId="{3639CFC1-32D1-46E3-874E-A10BFE0B1B10}" type="pres">
      <dgm:prSet presAssocID="{20B8C6FD-987D-48A1-93FE-15F67AF12A40}" presName="arrowAndChildren" presStyleCnt="0"/>
      <dgm:spPr/>
    </dgm:pt>
    <dgm:pt modelId="{4DE48CBC-E708-49BC-A928-C986AE61983C}" type="pres">
      <dgm:prSet presAssocID="{20B8C6FD-987D-48A1-93FE-15F67AF12A40}" presName="parentTextArrow" presStyleLbl="node1" presStyleIdx="0" presStyleCnt="2"/>
      <dgm:spPr/>
    </dgm:pt>
    <dgm:pt modelId="{BD017115-06C1-49BF-8B6F-061070C5AA2A}" type="pres">
      <dgm:prSet presAssocID="{20B8C6FD-987D-48A1-93FE-15F67AF12A40}" presName="arrow" presStyleLbl="node1" presStyleIdx="1" presStyleCnt="2"/>
      <dgm:spPr/>
    </dgm:pt>
    <dgm:pt modelId="{73C8FA83-7048-4996-8F73-C5FA95802DA8}" type="pres">
      <dgm:prSet presAssocID="{20B8C6FD-987D-48A1-93FE-15F67AF12A40}" presName="descendantArrow" presStyleCnt="0"/>
      <dgm:spPr/>
    </dgm:pt>
    <dgm:pt modelId="{62F5FCCA-A71B-45C0-8EF6-EBF44FA62BDD}" type="pres">
      <dgm:prSet presAssocID="{7C94F5D6-5028-4E30-B471-AEF029FDBA4A}" presName="childTextArrow" presStyleLbl="fgAccFollowNode1" presStyleIdx="0" presStyleCnt="2">
        <dgm:presLayoutVars>
          <dgm:bulletEnabled val="1"/>
        </dgm:presLayoutVars>
      </dgm:prSet>
      <dgm:spPr/>
    </dgm:pt>
    <dgm:pt modelId="{C929A902-C5EA-43D5-BE3C-8BC015137E02}" type="pres">
      <dgm:prSet presAssocID="{F0B29966-48C1-4E19-B2B3-DF2B4C0C1CFD}" presName="childTextArrow" presStyleLbl="fgAccFollowNode1" presStyleIdx="1" presStyleCnt="2">
        <dgm:presLayoutVars>
          <dgm:bulletEnabled val="1"/>
        </dgm:presLayoutVars>
      </dgm:prSet>
      <dgm:spPr/>
    </dgm:pt>
  </dgm:ptLst>
  <dgm:cxnLst>
    <dgm:cxn modelId="{B3758D01-99C3-4513-94F8-623C46C51D92}" type="presOf" srcId="{7C94F5D6-5028-4E30-B471-AEF029FDBA4A}" destId="{62F5FCCA-A71B-45C0-8EF6-EBF44FA62BDD}" srcOrd="0" destOrd="0" presId="urn:microsoft.com/office/officeart/2005/8/layout/process4"/>
    <dgm:cxn modelId="{1A5DA307-D1F2-4D84-8E3E-670B4656F73D}" type="presOf" srcId="{32273687-238E-4D7E-AA1F-86017D45479C}" destId="{F9ED7ACA-A577-4D30-981A-9C68A0FABC27}" srcOrd="0" destOrd="0" presId="urn:microsoft.com/office/officeart/2005/8/layout/process4"/>
    <dgm:cxn modelId="{8E79072E-6228-4AA8-BDB7-5ADAB68607C1}" srcId="{20B8C6FD-987D-48A1-93FE-15F67AF12A40}" destId="{7C94F5D6-5028-4E30-B471-AEF029FDBA4A}" srcOrd="0" destOrd="0" parTransId="{1B0F645B-CB78-4F9A-911B-61CF8F26AA73}" sibTransId="{456DDCA2-E500-4B8E-8C7B-51EE98C9D89E}"/>
    <dgm:cxn modelId="{513C2D5F-3715-4EE2-B514-25B93EEFD78C}" type="presOf" srcId="{20B8C6FD-987D-48A1-93FE-15F67AF12A40}" destId="{BD017115-06C1-49BF-8B6F-061070C5AA2A}" srcOrd="1" destOrd="0" presId="urn:microsoft.com/office/officeart/2005/8/layout/process4"/>
    <dgm:cxn modelId="{4FC40A7F-924B-4CB8-853E-C084DF6407F0}" srcId="{20B8C6FD-987D-48A1-93FE-15F67AF12A40}" destId="{F0B29966-48C1-4E19-B2B3-DF2B4C0C1CFD}" srcOrd="1" destOrd="0" parTransId="{FE3D5F7F-4397-49B1-89A5-739ADFE61CAD}" sibTransId="{AEF7A0AA-31E0-43D4-A2C4-CF05D786E88D}"/>
    <dgm:cxn modelId="{9F00148D-1591-4553-BE69-A42DBBEE1065}" srcId="{15B14BD8-7E61-4E82-AC13-B85270D4395D}" destId="{32273687-238E-4D7E-AA1F-86017D45479C}" srcOrd="1" destOrd="0" parTransId="{0BEDE1A6-D41A-45BE-89BF-5762DDAD8D50}" sibTransId="{8DE7AEBB-CE6B-4999-972C-B43AAF68BF33}"/>
    <dgm:cxn modelId="{209841A5-7BA4-42E4-891E-5F6EBD18718B}" type="presOf" srcId="{20B8C6FD-987D-48A1-93FE-15F67AF12A40}" destId="{4DE48CBC-E708-49BC-A928-C986AE61983C}" srcOrd="0" destOrd="0" presId="urn:microsoft.com/office/officeart/2005/8/layout/process4"/>
    <dgm:cxn modelId="{B5D9B1B3-92A4-49C2-A6AE-8FC8B9A455A2}" srcId="{15B14BD8-7E61-4E82-AC13-B85270D4395D}" destId="{20B8C6FD-987D-48A1-93FE-15F67AF12A40}" srcOrd="0" destOrd="0" parTransId="{EB3F8949-C94E-4A6F-B440-E302F8A4E41B}" sibTransId="{238F42EB-B8D9-4AE9-87AD-C0EC1F99EC5D}"/>
    <dgm:cxn modelId="{630595BA-3DA5-453D-BFA1-00030A7CCC03}" type="presOf" srcId="{F0B29966-48C1-4E19-B2B3-DF2B4C0C1CFD}" destId="{C929A902-C5EA-43D5-BE3C-8BC015137E02}" srcOrd="0" destOrd="0" presId="urn:microsoft.com/office/officeart/2005/8/layout/process4"/>
    <dgm:cxn modelId="{7AF1B3E3-1211-4279-93EC-83C81A02566D}" type="presOf" srcId="{15B14BD8-7E61-4E82-AC13-B85270D4395D}" destId="{C73E6EB4-526A-4070-A97B-E4A7F0711BC3}" srcOrd="0" destOrd="0" presId="urn:microsoft.com/office/officeart/2005/8/layout/process4"/>
    <dgm:cxn modelId="{F2B8B416-754C-45A2-9E37-736316DDE9EE}" type="presParOf" srcId="{C73E6EB4-526A-4070-A97B-E4A7F0711BC3}" destId="{D96F16FD-FDA8-4B48-9655-7866FBB1BC20}" srcOrd="0" destOrd="0" presId="urn:microsoft.com/office/officeart/2005/8/layout/process4"/>
    <dgm:cxn modelId="{AC8E808F-FFDA-4FCC-9D94-C19C52D8584F}" type="presParOf" srcId="{D96F16FD-FDA8-4B48-9655-7866FBB1BC20}" destId="{F9ED7ACA-A577-4D30-981A-9C68A0FABC27}" srcOrd="0" destOrd="0" presId="urn:microsoft.com/office/officeart/2005/8/layout/process4"/>
    <dgm:cxn modelId="{04EA6650-BA0D-4D0E-8C06-62EB45EAE3CD}" type="presParOf" srcId="{C73E6EB4-526A-4070-A97B-E4A7F0711BC3}" destId="{223F5B55-9271-4236-8637-251E3EBAC28D}" srcOrd="1" destOrd="0" presId="urn:microsoft.com/office/officeart/2005/8/layout/process4"/>
    <dgm:cxn modelId="{88DB8051-DB54-4B95-AC25-CB96B1A2B8A7}" type="presParOf" srcId="{C73E6EB4-526A-4070-A97B-E4A7F0711BC3}" destId="{3639CFC1-32D1-46E3-874E-A10BFE0B1B10}" srcOrd="2" destOrd="0" presId="urn:microsoft.com/office/officeart/2005/8/layout/process4"/>
    <dgm:cxn modelId="{57ACC2F0-D2C1-4439-975F-09E0C9ABB6AA}" type="presParOf" srcId="{3639CFC1-32D1-46E3-874E-A10BFE0B1B10}" destId="{4DE48CBC-E708-49BC-A928-C986AE61983C}" srcOrd="0" destOrd="0" presId="urn:microsoft.com/office/officeart/2005/8/layout/process4"/>
    <dgm:cxn modelId="{7D4A9E72-0652-4620-96E3-A278F6AC457A}" type="presParOf" srcId="{3639CFC1-32D1-46E3-874E-A10BFE0B1B10}" destId="{BD017115-06C1-49BF-8B6F-061070C5AA2A}" srcOrd="1" destOrd="0" presId="urn:microsoft.com/office/officeart/2005/8/layout/process4"/>
    <dgm:cxn modelId="{117ADD6C-ED3F-4DFF-B2C8-8DA38A95CD13}" type="presParOf" srcId="{3639CFC1-32D1-46E3-874E-A10BFE0B1B10}" destId="{73C8FA83-7048-4996-8F73-C5FA95802DA8}" srcOrd="2" destOrd="0" presId="urn:microsoft.com/office/officeart/2005/8/layout/process4"/>
    <dgm:cxn modelId="{0D12D4D2-F83E-4996-A08B-10B7E2A73CA1}" type="presParOf" srcId="{73C8FA83-7048-4996-8F73-C5FA95802DA8}" destId="{62F5FCCA-A71B-45C0-8EF6-EBF44FA62BDD}" srcOrd="0" destOrd="0" presId="urn:microsoft.com/office/officeart/2005/8/layout/process4"/>
    <dgm:cxn modelId="{84F09076-5955-4261-B65F-2C0F3CABF2AF}" type="presParOf" srcId="{73C8FA83-7048-4996-8F73-C5FA95802DA8}" destId="{C929A902-C5EA-43D5-BE3C-8BC015137E02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778A2D-C496-4BA5-B4F7-5F52ACFCF9C8}" type="doc">
      <dgm:prSet loTypeId="urn:microsoft.com/office/officeart/2005/8/layout/hierarchy1" loCatId="hierarchy" qsTypeId="urn:microsoft.com/office/officeart/2005/8/quickstyle/simple1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38BE9380-CC00-42E3-81F7-D17109FCC88C}">
      <dgm:prSet/>
      <dgm:spPr/>
      <dgm:t>
        <a:bodyPr/>
        <a:lstStyle/>
        <a:p>
          <a:r>
            <a:rPr lang="de-DE"/>
            <a:t>To identify general and local key issues of current ED work which affects ED provider well being</a:t>
          </a:r>
          <a:endParaRPr lang="en-US"/>
        </a:p>
      </dgm:t>
    </dgm:pt>
    <dgm:pt modelId="{866654EB-4B67-4211-8867-A9F47B19C2AA}" type="parTrans" cxnId="{1FB031B0-2264-40C6-A820-3D988E9FF15A}">
      <dgm:prSet/>
      <dgm:spPr/>
      <dgm:t>
        <a:bodyPr/>
        <a:lstStyle/>
        <a:p>
          <a:endParaRPr lang="en-US"/>
        </a:p>
      </dgm:t>
    </dgm:pt>
    <dgm:pt modelId="{C7E05028-537C-4DE0-8C7E-30AE32376CBE}" type="sibTrans" cxnId="{1FB031B0-2264-40C6-A820-3D988E9FF15A}">
      <dgm:prSet/>
      <dgm:spPr/>
      <dgm:t>
        <a:bodyPr/>
        <a:lstStyle/>
        <a:p>
          <a:endParaRPr lang="en-US"/>
        </a:p>
      </dgm:t>
    </dgm:pt>
    <dgm:pt modelId="{19765EA2-DA02-45B9-A3CB-288D7CCD2112}">
      <dgm:prSet/>
      <dgm:spPr/>
      <dgm:t>
        <a:bodyPr/>
        <a:lstStyle/>
        <a:p>
          <a:r>
            <a:rPr lang="de-DE"/>
            <a:t>To identify context and process issues of successful interventions to improve working conditions</a:t>
          </a:r>
          <a:endParaRPr lang="en-US"/>
        </a:p>
      </dgm:t>
    </dgm:pt>
    <dgm:pt modelId="{34EDC833-2CDA-4F36-801E-4AD33FF1CC92}" type="parTrans" cxnId="{13110601-A31C-44F3-8E97-7CFD9E4A08C9}">
      <dgm:prSet/>
      <dgm:spPr/>
      <dgm:t>
        <a:bodyPr/>
        <a:lstStyle/>
        <a:p>
          <a:endParaRPr lang="en-US"/>
        </a:p>
      </dgm:t>
    </dgm:pt>
    <dgm:pt modelId="{644D79B7-AAB0-4731-BC39-8DF2E5C9FA82}" type="sibTrans" cxnId="{13110601-A31C-44F3-8E97-7CFD9E4A08C9}">
      <dgm:prSet/>
      <dgm:spPr/>
      <dgm:t>
        <a:bodyPr/>
        <a:lstStyle/>
        <a:p>
          <a:endParaRPr lang="en-US"/>
        </a:p>
      </dgm:t>
    </dgm:pt>
    <dgm:pt modelId="{75E7A20B-9A52-4B14-B9F1-5286BF76DD2B}" type="pres">
      <dgm:prSet presAssocID="{DB778A2D-C496-4BA5-B4F7-5F52ACFCF9C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435B5D6-83FC-44C9-A0B6-8EE8C809A73F}" type="pres">
      <dgm:prSet presAssocID="{38BE9380-CC00-42E3-81F7-D17109FCC88C}" presName="hierRoot1" presStyleCnt="0"/>
      <dgm:spPr/>
    </dgm:pt>
    <dgm:pt modelId="{CB570289-0933-4DC7-910B-20DB5856B22A}" type="pres">
      <dgm:prSet presAssocID="{38BE9380-CC00-42E3-81F7-D17109FCC88C}" presName="composite" presStyleCnt="0"/>
      <dgm:spPr/>
    </dgm:pt>
    <dgm:pt modelId="{E55F2EFB-8076-4F03-A46B-9895BAE8C11C}" type="pres">
      <dgm:prSet presAssocID="{38BE9380-CC00-42E3-81F7-D17109FCC88C}" presName="background" presStyleLbl="node0" presStyleIdx="0" presStyleCnt="2"/>
      <dgm:spPr/>
    </dgm:pt>
    <dgm:pt modelId="{88F36DB8-A14B-4BAE-BAFD-F8142FEAAD31}" type="pres">
      <dgm:prSet presAssocID="{38BE9380-CC00-42E3-81F7-D17109FCC88C}" presName="text" presStyleLbl="fgAcc0" presStyleIdx="0" presStyleCnt="2">
        <dgm:presLayoutVars>
          <dgm:chPref val="3"/>
        </dgm:presLayoutVars>
      </dgm:prSet>
      <dgm:spPr/>
    </dgm:pt>
    <dgm:pt modelId="{9DECB9D1-10C5-4534-8F20-0CFF62F0B51D}" type="pres">
      <dgm:prSet presAssocID="{38BE9380-CC00-42E3-81F7-D17109FCC88C}" presName="hierChild2" presStyleCnt="0"/>
      <dgm:spPr/>
    </dgm:pt>
    <dgm:pt modelId="{703166FA-6631-4059-90F1-848BFDC7736C}" type="pres">
      <dgm:prSet presAssocID="{19765EA2-DA02-45B9-A3CB-288D7CCD2112}" presName="hierRoot1" presStyleCnt="0"/>
      <dgm:spPr/>
    </dgm:pt>
    <dgm:pt modelId="{E5A789FF-5DBD-451A-A566-4C441F3B47A0}" type="pres">
      <dgm:prSet presAssocID="{19765EA2-DA02-45B9-A3CB-288D7CCD2112}" presName="composite" presStyleCnt="0"/>
      <dgm:spPr/>
    </dgm:pt>
    <dgm:pt modelId="{CA176C30-2179-4A26-BFA4-2809997D7246}" type="pres">
      <dgm:prSet presAssocID="{19765EA2-DA02-45B9-A3CB-288D7CCD2112}" presName="background" presStyleLbl="node0" presStyleIdx="1" presStyleCnt="2"/>
      <dgm:spPr/>
    </dgm:pt>
    <dgm:pt modelId="{6EE71F48-179E-4881-8FA2-84FE0F7B4240}" type="pres">
      <dgm:prSet presAssocID="{19765EA2-DA02-45B9-A3CB-288D7CCD2112}" presName="text" presStyleLbl="fgAcc0" presStyleIdx="1" presStyleCnt="2">
        <dgm:presLayoutVars>
          <dgm:chPref val="3"/>
        </dgm:presLayoutVars>
      </dgm:prSet>
      <dgm:spPr/>
    </dgm:pt>
    <dgm:pt modelId="{D391AC3E-9ED2-4ADE-ACCC-6EE72B4D75B6}" type="pres">
      <dgm:prSet presAssocID="{19765EA2-DA02-45B9-A3CB-288D7CCD2112}" presName="hierChild2" presStyleCnt="0"/>
      <dgm:spPr/>
    </dgm:pt>
  </dgm:ptLst>
  <dgm:cxnLst>
    <dgm:cxn modelId="{13110601-A31C-44F3-8E97-7CFD9E4A08C9}" srcId="{DB778A2D-C496-4BA5-B4F7-5F52ACFCF9C8}" destId="{19765EA2-DA02-45B9-A3CB-288D7CCD2112}" srcOrd="1" destOrd="0" parTransId="{34EDC833-2CDA-4F36-801E-4AD33FF1CC92}" sibTransId="{644D79B7-AAB0-4731-BC39-8DF2E5C9FA82}"/>
    <dgm:cxn modelId="{1FB031B0-2264-40C6-A820-3D988E9FF15A}" srcId="{DB778A2D-C496-4BA5-B4F7-5F52ACFCF9C8}" destId="{38BE9380-CC00-42E3-81F7-D17109FCC88C}" srcOrd="0" destOrd="0" parTransId="{866654EB-4B67-4211-8867-A9F47B19C2AA}" sibTransId="{C7E05028-537C-4DE0-8C7E-30AE32376CBE}"/>
    <dgm:cxn modelId="{0B2D5ACA-75B1-4ED2-8187-C5D896AC7A6C}" type="presOf" srcId="{19765EA2-DA02-45B9-A3CB-288D7CCD2112}" destId="{6EE71F48-179E-4881-8FA2-84FE0F7B4240}" srcOrd="0" destOrd="0" presId="urn:microsoft.com/office/officeart/2005/8/layout/hierarchy1"/>
    <dgm:cxn modelId="{C6BD03CB-918F-4C9B-A0BA-85383DCE07F1}" type="presOf" srcId="{38BE9380-CC00-42E3-81F7-D17109FCC88C}" destId="{88F36DB8-A14B-4BAE-BAFD-F8142FEAAD31}" srcOrd="0" destOrd="0" presId="urn:microsoft.com/office/officeart/2005/8/layout/hierarchy1"/>
    <dgm:cxn modelId="{628F86E5-1CB4-499E-A02E-72A7FD16EE59}" type="presOf" srcId="{DB778A2D-C496-4BA5-B4F7-5F52ACFCF9C8}" destId="{75E7A20B-9A52-4B14-B9F1-5286BF76DD2B}" srcOrd="0" destOrd="0" presId="urn:microsoft.com/office/officeart/2005/8/layout/hierarchy1"/>
    <dgm:cxn modelId="{CFBD309B-2CDB-4BC8-881D-95137D014DE7}" type="presParOf" srcId="{75E7A20B-9A52-4B14-B9F1-5286BF76DD2B}" destId="{C435B5D6-83FC-44C9-A0B6-8EE8C809A73F}" srcOrd="0" destOrd="0" presId="urn:microsoft.com/office/officeart/2005/8/layout/hierarchy1"/>
    <dgm:cxn modelId="{A7C41DA8-A1A4-4064-A62C-FDEF9D6861AC}" type="presParOf" srcId="{C435B5D6-83FC-44C9-A0B6-8EE8C809A73F}" destId="{CB570289-0933-4DC7-910B-20DB5856B22A}" srcOrd="0" destOrd="0" presId="urn:microsoft.com/office/officeart/2005/8/layout/hierarchy1"/>
    <dgm:cxn modelId="{99C84EE3-4367-4228-BBC0-2AFF33920561}" type="presParOf" srcId="{CB570289-0933-4DC7-910B-20DB5856B22A}" destId="{E55F2EFB-8076-4F03-A46B-9895BAE8C11C}" srcOrd="0" destOrd="0" presId="urn:microsoft.com/office/officeart/2005/8/layout/hierarchy1"/>
    <dgm:cxn modelId="{47A492D0-811C-4E67-A9B9-DC3D09CFEC34}" type="presParOf" srcId="{CB570289-0933-4DC7-910B-20DB5856B22A}" destId="{88F36DB8-A14B-4BAE-BAFD-F8142FEAAD31}" srcOrd="1" destOrd="0" presId="urn:microsoft.com/office/officeart/2005/8/layout/hierarchy1"/>
    <dgm:cxn modelId="{56DDFFCF-ACA5-43CF-8B75-CAD2D32A7167}" type="presParOf" srcId="{C435B5D6-83FC-44C9-A0B6-8EE8C809A73F}" destId="{9DECB9D1-10C5-4534-8F20-0CFF62F0B51D}" srcOrd="1" destOrd="0" presId="urn:microsoft.com/office/officeart/2005/8/layout/hierarchy1"/>
    <dgm:cxn modelId="{6B7FA5F6-1DDC-4939-A465-F8F691042923}" type="presParOf" srcId="{75E7A20B-9A52-4B14-B9F1-5286BF76DD2B}" destId="{703166FA-6631-4059-90F1-848BFDC7736C}" srcOrd="1" destOrd="0" presId="urn:microsoft.com/office/officeart/2005/8/layout/hierarchy1"/>
    <dgm:cxn modelId="{69EB1F60-5156-413E-834B-C761425A169B}" type="presParOf" srcId="{703166FA-6631-4059-90F1-848BFDC7736C}" destId="{E5A789FF-5DBD-451A-A566-4C441F3B47A0}" srcOrd="0" destOrd="0" presId="urn:microsoft.com/office/officeart/2005/8/layout/hierarchy1"/>
    <dgm:cxn modelId="{B1B7DE65-B450-4150-A9E6-7ECEFCA470FE}" type="presParOf" srcId="{E5A789FF-5DBD-451A-A566-4C441F3B47A0}" destId="{CA176C30-2179-4A26-BFA4-2809997D7246}" srcOrd="0" destOrd="0" presId="urn:microsoft.com/office/officeart/2005/8/layout/hierarchy1"/>
    <dgm:cxn modelId="{DCE872A8-6E7D-4340-9BB5-5DB0CC855F8E}" type="presParOf" srcId="{E5A789FF-5DBD-451A-A566-4C441F3B47A0}" destId="{6EE71F48-179E-4881-8FA2-84FE0F7B4240}" srcOrd="1" destOrd="0" presId="urn:microsoft.com/office/officeart/2005/8/layout/hierarchy1"/>
    <dgm:cxn modelId="{0B2AF86B-DCC0-4429-8C95-62B95AA23A1A}" type="presParOf" srcId="{703166FA-6631-4059-90F1-848BFDC7736C}" destId="{D391AC3E-9ED2-4ADE-ACCC-6EE72B4D75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873D6D5-F2E3-48EF-A9E1-954B58D1E27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8DD09CC-8246-4AE1-93C4-1ED866B73900}">
      <dgm:prSet/>
      <dgm:spPr/>
      <dgm:t>
        <a:bodyPr/>
        <a:lstStyle/>
        <a:p>
          <a:r>
            <a:rPr lang="de-DE"/>
            <a:t>What is the current state of provider working conditions and well being in Eds across European states?</a:t>
          </a:r>
          <a:endParaRPr lang="en-US"/>
        </a:p>
      </dgm:t>
    </dgm:pt>
    <dgm:pt modelId="{ABC3E9FE-C319-4453-8EEF-5DC40670506D}" type="parTrans" cxnId="{8693914A-E0F2-47F8-AB29-ED64AF53FDAA}">
      <dgm:prSet/>
      <dgm:spPr/>
      <dgm:t>
        <a:bodyPr/>
        <a:lstStyle/>
        <a:p>
          <a:endParaRPr lang="en-US"/>
        </a:p>
      </dgm:t>
    </dgm:pt>
    <dgm:pt modelId="{968E9ACE-5C77-4DCE-AADA-5D901C33205D}" type="sibTrans" cxnId="{8693914A-E0F2-47F8-AB29-ED64AF53FDAA}">
      <dgm:prSet/>
      <dgm:spPr/>
      <dgm:t>
        <a:bodyPr/>
        <a:lstStyle/>
        <a:p>
          <a:endParaRPr lang="en-US"/>
        </a:p>
      </dgm:t>
    </dgm:pt>
    <dgm:pt modelId="{E8B9D37F-27D7-4B3F-8587-3D0ED4EC19B2}">
      <dgm:prSet/>
      <dgm:spPr/>
      <dgm:t>
        <a:bodyPr/>
        <a:lstStyle/>
        <a:p>
          <a:r>
            <a:rPr lang="de-DE"/>
            <a:t>Are there any specific national solutions or suggestions for intervention and improvement approaches for ED working conditions and provider well being?</a:t>
          </a:r>
          <a:endParaRPr lang="en-US"/>
        </a:p>
      </dgm:t>
    </dgm:pt>
    <dgm:pt modelId="{454FAAF2-7FCB-4DC8-880B-E52EB3A21EBD}" type="parTrans" cxnId="{97BBCE46-E13D-4044-B992-6E9FC895FDED}">
      <dgm:prSet/>
      <dgm:spPr/>
      <dgm:t>
        <a:bodyPr/>
        <a:lstStyle/>
        <a:p>
          <a:endParaRPr lang="en-US"/>
        </a:p>
      </dgm:t>
    </dgm:pt>
    <dgm:pt modelId="{B5031CC4-BFDC-4451-8F0E-C11C1FEE9ACA}" type="sibTrans" cxnId="{97BBCE46-E13D-4044-B992-6E9FC895FDED}">
      <dgm:prSet/>
      <dgm:spPr/>
      <dgm:t>
        <a:bodyPr/>
        <a:lstStyle/>
        <a:p>
          <a:endParaRPr lang="en-US"/>
        </a:p>
      </dgm:t>
    </dgm:pt>
    <dgm:pt modelId="{FD406ADA-93CA-4378-AB9A-46B5CF5825BF}">
      <dgm:prSet/>
      <dgm:spPr/>
      <dgm:t>
        <a:bodyPr/>
        <a:lstStyle/>
        <a:p>
          <a:r>
            <a:rPr lang="de-DE" dirty="0" err="1"/>
            <a:t>Which</a:t>
          </a:r>
          <a:r>
            <a:rPr lang="de-DE" dirty="0"/>
            <a:t> </a:t>
          </a:r>
          <a:r>
            <a:rPr lang="de-DE" dirty="0" err="1"/>
            <a:t>success</a:t>
          </a:r>
          <a:r>
            <a:rPr lang="de-DE" dirty="0"/>
            <a:t> </a:t>
          </a:r>
          <a:r>
            <a:rPr lang="de-DE" dirty="0" err="1"/>
            <a:t>factors</a:t>
          </a:r>
          <a:r>
            <a:rPr lang="de-DE" dirty="0"/>
            <a:t> </a:t>
          </a:r>
          <a:r>
            <a:rPr lang="de-DE" dirty="0" err="1"/>
            <a:t>can</a:t>
          </a:r>
          <a:r>
            <a:rPr lang="de-DE" dirty="0"/>
            <a:t> </a:t>
          </a:r>
          <a:r>
            <a:rPr lang="de-DE" dirty="0" err="1"/>
            <a:t>be</a:t>
          </a:r>
          <a:r>
            <a:rPr lang="de-DE" dirty="0"/>
            <a:t> </a:t>
          </a:r>
          <a:r>
            <a:rPr lang="de-DE" dirty="0" err="1"/>
            <a:t>identified</a:t>
          </a:r>
          <a:r>
            <a:rPr lang="de-DE" dirty="0"/>
            <a:t> </a:t>
          </a:r>
          <a:r>
            <a:rPr lang="de-DE" dirty="0" err="1"/>
            <a:t>to</a:t>
          </a:r>
          <a:r>
            <a:rPr lang="de-DE" dirty="0"/>
            <a:t> </a:t>
          </a:r>
          <a:r>
            <a:rPr lang="de-DE" dirty="0" err="1"/>
            <a:t>improve</a:t>
          </a:r>
          <a:r>
            <a:rPr lang="de-DE" dirty="0"/>
            <a:t>  </a:t>
          </a:r>
          <a:r>
            <a:rPr lang="de-DE" dirty="0" err="1"/>
            <a:t>ED´s</a:t>
          </a:r>
          <a:r>
            <a:rPr lang="de-DE" dirty="0"/>
            <a:t> </a:t>
          </a:r>
          <a:r>
            <a:rPr lang="de-DE" dirty="0" err="1"/>
            <a:t>working</a:t>
          </a:r>
          <a:r>
            <a:rPr lang="de-DE" dirty="0"/>
            <a:t> </a:t>
          </a:r>
          <a:r>
            <a:rPr lang="de-DE" dirty="0" err="1"/>
            <a:t>conditions</a:t>
          </a:r>
          <a:r>
            <a:rPr lang="de-DE" dirty="0"/>
            <a:t> and </a:t>
          </a:r>
          <a:r>
            <a:rPr lang="de-DE" dirty="0" err="1"/>
            <a:t>provider</a:t>
          </a:r>
          <a:r>
            <a:rPr lang="de-DE" dirty="0"/>
            <a:t> </a:t>
          </a:r>
          <a:r>
            <a:rPr lang="de-DE" dirty="0" err="1"/>
            <a:t>well</a:t>
          </a:r>
          <a:r>
            <a:rPr lang="de-DE" dirty="0"/>
            <a:t> </a:t>
          </a:r>
          <a:r>
            <a:rPr lang="de-DE" dirty="0" err="1"/>
            <a:t>being</a:t>
          </a:r>
          <a:endParaRPr lang="en-US" dirty="0"/>
        </a:p>
      </dgm:t>
    </dgm:pt>
    <dgm:pt modelId="{691F5D82-2A14-4E6B-BB66-D490D8FE6470}" type="parTrans" cxnId="{3833B67C-626B-4408-84B0-7A3CA4176405}">
      <dgm:prSet/>
      <dgm:spPr/>
      <dgm:t>
        <a:bodyPr/>
        <a:lstStyle/>
        <a:p>
          <a:endParaRPr lang="en-US"/>
        </a:p>
      </dgm:t>
    </dgm:pt>
    <dgm:pt modelId="{E7D7AF91-824F-4D1C-ABCA-583F2F45F25C}" type="sibTrans" cxnId="{3833B67C-626B-4408-84B0-7A3CA4176405}">
      <dgm:prSet/>
      <dgm:spPr/>
      <dgm:t>
        <a:bodyPr/>
        <a:lstStyle/>
        <a:p>
          <a:endParaRPr lang="en-US"/>
        </a:p>
      </dgm:t>
    </dgm:pt>
    <dgm:pt modelId="{C8E69C5D-2CBD-417C-A056-109D372730BE}" type="pres">
      <dgm:prSet presAssocID="{F873D6D5-F2E3-48EF-A9E1-954B58D1E27D}" presName="linear" presStyleCnt="0">
        <dgm:presLayoutVars>
          <dgm:animLvl val="lvl"/>
          <dgm:resizeHandles val="exact"/>
        </dgm:presLayoutVars>
      </dgm:prSet>
      <dgm:spPr/>
    </dgm:pt>
    <dgm:pt modelId="{8C7486D8-6E02-476E-9B12-CBE72A145FB6}" type="pres">
      <dgm:prSet presAssocID="{48DD09CC-8246-4AE1-93C4-1ED866B73900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FF77B1F-96A6-4AAB-9F62-6AD32F293D24}" type="pres">
      <dgm:prSet presAssocID="{968E9ACE-5C77-4DCE-AADA-5D901C33205D}" presName="spacer" presStyleCnt="0"/>
      <dgm:spPr/>
    </dgm:pt>
    <dgm:pt modelId="{BD20EA16-38FE-41D3-8838-9CB8D85568FA}" type="pres">
      <dgm:prSet presAssocID="{E8B9D37F-27D7-4B3F-8587-3D0ED4EC19B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2CD7715-7CE9-4E37-9AE5-7695439A1E43}" type="pres">
      <dgm:prSet presAssocID="{B5031CC4-BFDC-4451-8F0E-C11C1FEE9ACA}" presName="spacer" presStyleCnt="0"/>
      <dgm:spPr/>
    </dgm:pt>
    <dgm:pt modelId="{BB3782E1-0241-4CB1-B16F-2F66866AC977}" type="pres">
      <dgm:prSet presAssocID="{FD406ADA-93CA-4378-AB9A-46B5CF5825BF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97BBCE46-E13D-4044-B992-6E9FC895FDED}" srcId="{F873D6D5-F2E3-48EF-A9E1-954B58D1E27D}" destId="{E8B9D37F-27D7-4B3F-8587-3D0ED4EC19B2}" srcOrd="1" destOrd="0" parTransId="{454FAAF2-7FCB-4DC8-880B-E52EB3A21EBD}" sibTransId="{B5031CC4-BFDC-4451-8F0E-C11C1FEE9ACA}"/>
    <dgm:cxn modelId="{8693914A-E0F2-47F8-AB29-ED64AF53FDAA}" srcId="{F873D6D5-F2E3-48EF-A9E1-954B58D1E27D}" destId="{48DD09CC-8246-4AE1-93C4-1ED866B73900}" srcOrd="0" destOrd="0" parTransId="{ABC3E9FE-C319-4453-8EEF-5DC40670506D}" sibTransId="{968E9ACE-5C77-4DCE-AADA-5D901C33205D}"/>
    <dgm:cxn modelId="{3833B67C-626B-4408-84B0-7A3CA4176405}" srcId="{F873D6D5-F2E3-48EF-A9E1-954B58D1E27D}" destId="{FD406ADA-93CA-4378-AB9A-46B5CF5825BF}" srcOrd="2" destOrd="0" parTransId="{691F5D82-2A14-4E6B-BB66-D490D8FE6470}" sibTransId="{E7D7AF91-824F-4D1C-ABCA-583F2F45F25C}"/>
    <dgm:cxn modelId="{DEC644B7-F388-4C36-A0F4-F0CF7FD581CF}" type="presOf" srcId="{FD406ADA-93CA-4378-AB9A-46B5CF5825BF}" destId="{BB3782E1-0241-4CB1-B16F-2F66866AC977}" srcOrd="0" destOrd="0" presId="urn:microsoft.com/office/officeart/2005/8/layout/vList2"/>
    <dgm:cxn modelId="{5725C2C1-976E-4CB6-810D-2FE42A4B8DC2}" type="presOf" srcId="{E8B9D37F-27D7-4B3F-8587-3D0ED4EC19B2}" destId="{BD20EA16-38FE-41D3-8838-9CB8D85568FA}" srcOrd="0" destOrd="0" presId="urn:microsoft.com/office/officeart/2005/8/layout/vList2"/>
    <dgm:cxn modelId="{71DBC1C6-0C2C-4C47-80A2-50874A9FBC85}" type="presOf" srcId="{48DD09CC-8246-4AE1-93C4-1ED866B73900}" destId="{8C7486D8-6E02-476E-9B12-CBE72A145FB6}" srcOrd="0" destOrd="0" presId="urn:microsoft.com/office/officeart/2005/8/layout/vList2"/>
    <dgm:cxn modelId="{BECCA6DD-6A1F-4C35-AF18-3CB2B87A1AE4}" type="presOf" srcId="{F873D6D5-F2E3-48EF-A9E1-954B58D1E27D}" destId="{C8E69C5D-2CBD-417C-A056-109D372730BE}" srcOrd="0" destOrd="0" presId="urn:microsoft.com/office/officeart/2005/8/layout/vList2"/>
    <dgm:cxn modelId="{7E2CAB77-D0FF-45CC-8F04-C0BA94872DD7}" type="presParOf" srcId="{C8E69C5D-2CBD-417C-A056-109D372730BE}" destId="{8C7486D8-6E02-476E-9B12-CBE72A145FB6}" srcOrd="0" destOrd="0" presId="urn:microsoft.com/office/officeart/2005/8/layout/vList2"/>
    <dgm:cxn modelId="{7A9DB524-9E2B-40C5-96DE-9E87B0417418}" type="presParOf" srcId="{C8E69C5D-2CBD-417C-A056-109D372730BE}" destId="{9FF77B1F-96A6-4AAB-9F62-6AD32F293D24}" srcOrd="1" destOrd="0" presId="urn:microsoft.com/office/officeart/2005/8/layout/vList2"/>
    <dgm:cxn modelId="{B0AEBB9F-4B60-4838-BBC5-F2E10DD54B4F}" type="presParOf" srcId="{C8E69C5D-2CBD-417C-A056-109D372730BE}" destId="{BD20EA16-38FE-41D3-8838-9CB8D85568FA}" srcOrd="2" destOrd="0" presId="urn:microsoft.com/office/officeart/2005/8/layout/vList2"/>
    <dgm:cxn modelId="{27538538-3871-4B08-B1DA-20A1D228D6C7}" type="presParOf" srcId="{C8E69C5D-2CBD-417C-A056-109D372730BE}" destId="{42CD7715-7CE9-4E37-9AE5-7695439A1E43}" srcOrd="3" destOrd="0" presId="urn:microsoft.com/office/officeart/2005/8/layout/vList2"/>
    <dgm:cxn modelId="{EFE5269D-62DD-42BD-A54C-D03AC2732166}" type="presParOf" srcId="{C8E69C5D-2CBD-417C-A056-109D372730BE}" destId="{BB3782E1-0241-4CB1-B16F-2F66866AC97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114809-E229-4BE4-921B-FAC9D289647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9BF1423E-8CFE-43CA-87DF-DCF22661AD22}">
      <dgm:prSet/>
      <dgm:spPr/>
      <dgm:t>
        <a:bodyPr/>
        <a:lstStyle/>
        <a:p>
          <a:r>
            <a:rPr lang="de-DE"/>
            <a:t>To gather and evaluate best practice solutions for working conditions improvement</a:t>
          </a:r>
          <a:endParaRPr lang="en-US"/>
        </a:p>
      </dgm:t>
    </dgm:pt>
    <dgm:pt modelId="{0C2FA249-7BD9-4E8C-88B9-4CDDBA187844}" type="parTrans" cxnId="{DFADCE09-8EF5-4E4C-9183-AA8770E4A001}">
      <dgm:prSet/>
      <dgm:spPr/>
      <dgm:t>
        <a:bodyPr/>
        <a:lstStyle/>
        <a:p>
          <a:endParaRPr lang="en-US"/>
        </a:p>
      </dgm:t>
    </dgm:pt>
    <dgm:pt modelId="{88AB6E15-3C88-4858-B438-B4C97E3C93AA}" type="sibTrans" cxnId="{DFADCE09-8EF5-4E4C-9183-AA8770E4A001}">
      <dgm:prSet/>
      <dgm:spPr/>
      <dgm:t>
        <a:bodyPr/>
        <a:lstStyle/>
        <a:p>
          <a:endParaRPr lang="en-US"/>
        </a:p>
      </dgm:t>
    </dgm:pt>
    <dgm:pt modelId="{B2B28E2E-3E6B-4598-9356-34F25D42743B}">
      <dgm:prSet/>
      <dgm:spPr/>
      <dgm:t>
        <a:bodyPr/>
        <a:lstStyle/>
        <a:p>
          <a:r>
            <a:rPr lang="de-DE"/>
            <a:t>To correlate working conditions with the organisation of the EMC and ED organization</a:t>
          </a:r>
          <a:endParaRPr lang="en-US"/>
        </a:p>
      </dgm:t>
    </dgm:pt>
    <dgm:pt modelId="{FD2D3D0F-D4F1-4942-9069-7491D2B32D7B}" type="parTrans" cxnId="{5BEAD0A2-531C-4126-8794-18D74AFE80B1}">
      <dgm:prSet/>
      <dgm:spPr/>
      <dgm:t>
        <a:bodyPr/>
        <a:lstStyle/>
        <a:p>
          <a:endParaRPr lang="en-US"/>
        </a:p>
      </dgm:t>
    </dgm:pt>
    <dgm:pt modelId="{B0840B68-E382-4C2A-B93D-FA0DBA66736F}" type="sibTrans" cxnId="{5BEAD0A2-531C-4126-8794-18D74AFE80B1}">
      <dgm:prSet/>
      <dgm:spPr/>
      <dgm:t>
        <a:bodyPr/>
        <a:lstStyle/>
        <a:p>
          <a:endParaRPr lang="en-US"/>
        </a:p>
      </dgm:t>
    </dgm:pt>
    <dgm:pt modelId="{1BC77C4F-A2BE-4927-A29E-729C73D41B32}">
      <dgm:prSet/>
      <dgm:spPr/>
      <dgm:t>
        <a:bodyPr/>
        <a:lstStyle/>
        <a:p>
          <a:r>
            <a:rPr lang="de-DE"/>
            <a:t>To collect data on working conditions in different European countries</a:t>
          </a:r>
          <a:endParaRPr lang="en-US"/>
        </a:p>
      </dgm:t>
    </dgm:pt>
    <dgm:pt modelId="{12708A47-0269-4D27-8052-EC3154AAE2BC}" type="parTrans" cxnId="{8551E978-B8C7-4D00-8F3F-15ADF6E3D868}">
      <dgm:prSet/>
      <dgm:spPr/>
      <dgm:t>
        <a:bodyPr/>
        <a:lstStyle/>
        <a:p>
          <a:endParaRPr lang="en-US"/>
        </a:p>
      </dgm:t>
    </dgm:pt>
    <dgm:pt modelId="{EC6D239E-9702-4766-AF0E-3A723C1B1BEA}" type="sibTrans" cxnId="{8551E978-B8C7-4D00-8F3F-15ADF6E3D868}">
      <dgm:prSet/>
      <dgm:spPr/>
      <dgm:t>
        <a:bodyPr/>
        <a:lstStyle/>
        <a:p>
          <a:endParaRPr lang="en-US"/>
        </a:p>
      </dgm:t>
    </dgm:pt>
    <dgm:pt modelId="{891FD3ED-611B-4E92-8935-70992F829EC5}">
      <dgm:prSet/>
      <dgm:spPr/>
      <dgm:t>
        <a:bodyPr/>
        <a:lstStyle/>
        <a:p>
          <a:r>
            <a:rPr lang="de-DE"/>
            <a:t>To identify specific challenges in ED working conditions</a:t>
          </a:r>
          <a:endParaRPr lang="en-US"/>
        </a:p>
      </dgm:t>
    </dgm:pt>
    <dgm:pt modelId="{10A764DB-B5B9-4AD5-8F6F-06C6AF0B5EE0}" type="parTrans" cxnId="{678B0AB4-274C-4696-8D2A-3F40027EB4F4}">
      <dgm:prSet/>
      <dgm:spPr/>
      <dgm:t>
        <a:bodyPr/>
        <a:lstStyle/>
        <a:p>
          <a:endParaRPr lang="en-US"/>
        </a:p>
      </dgm:t>
    </dgm:pt>
    <dgm:pt modelId="{DED93B42-1E9B-44D6-8DE1-E8D68711343D}" type="sibTrans" cxnId="{678B0AB4-274C-4696-8D2A-3F40027EB4F4}">
      <dgm:prSet/>
      <dgm:spPr/>
      <dgm:t>
        <a:bodyPr/>
        <a:lstStyle/>
        <a:p>
          <a:endParaRPr lang="en-US"/>
        </a:p>
      </dgm:t>
    </dgm:pt>
    <dgm:pt modelId="{619366BF-B630-4A00-B0EF-C177EF9C4851}">
      <dgm:prSet/>
      <dgm:spPr/>
      <dgm:t>
        <a:bodyPr/>
        <a:lstStyle/>
        <a:p>
          <a:r>
            <a:rPr lang="de-DE"/>
            <a:t>To identify specific and general factors which affect working conditions </a:t>
          </a:r>
          <a:endParaRPr lang="en-US"/>
        </a:p>
      </dgm:t>
    </dgm:pt>
    <dgm:pt modelId="{D34049A3-38B7-434E-83AB-C8090732A7B8}" type="parTrans" cxnId="{82FA8254-B96F-449F-A53D-54C07D5C51E2}">
      <dgm:prSet/>
      <dgm:spPr/>
      <dgm:t>
        <a:bodyPr/>
        <a:lstStyle/>
        <a:p>
          <a:endParaRPr lang="en-US"/>
        </a:p>
      </dgm:t>
    </dgm:pt>
    <dgm:pt modelId="{2F00A66D-AB71-46B8-A827-82BE5B2F7A00}" type="sibTrans" cxnId="{82FA8254-B96F-449F-A53D-54C07D5C51E2}">
      <dgm:prSet/>
      <dgm:spPr/>
      <dgm:t>
        <a:bodyPr/>
        <a:lstStyle/>
        <a:p>
          <a:endParaRPr lang="en-US"/>
        </a:p>
      </dgm:t>
    </dgm:pt>
    <dgm:pt modelId="{137CEC64-7541-43F7-9D6B-AF1708EA2A0F}" type="pres">
      <dgm:prSet presAssocID="{51114809-E229-4BE4-921B-FAC9D2896470}" presName="linear" presStyleCnt="0">
        <dgm:presLayoutVars>
          <dgm:animLvl val="lvl"/>
          <dgm:resizeHandles val="exact"/>
        </dgm:presLayoutVars>
      </dgm:prSet>
      <dgm:spPr/>
    </dgm:pt>
    <dgm:pt modelId="{7578975C-3EB4-4699-942F-6CCC42C3E514}" type="pres">
      <dgm:prSet presAssocID="{9BF1423E-8CFE-43CA-87DF-DCF22661AD22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E482E85D-A156-49E9-B002-BD34978E7583}" type="pres">
      <dgm:prSet presAssocID="{88AB6E15-3C88-4858-B438-B4C97E3C93AA}" presName="spacer" presStyleCnt="0"/>
      <dgm:spPr/>
    </dgm:pt>
    <dgm:pt modelId="{5076235A-7FB8-4DB3-AE24-863CD6D44251}" type="pres">
      <dgm:prSet presAssocID="{B2B28E2E-3E6B-4598-9356-34F25D42743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3C79EF7-98EF-4152-A5FC-006616B565F2}" type="pres">
      <dgm:prSet presAssocID="{B0840B68-E382-4C2A-B93D-FA0DBA66736F}" presName="spacer" presStyleCnt="0"/>
      <dgm:spPr/>
    </dgm:pt>
    <dgm:pt modelId="{4EFBD71A-973B-42D5-BF21-2A869542C49B}" type="pres">
      <dgm:prSet presAssocID="{1BC77C4F-A2BE-4927-A29E-729C73D41B3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8F5B4EF6-2383-448A-81EF-5C607E8286CF}" type="pres">
      <dgm:prSet presAssocID="{EC6D239E-9702-4766-AF0E-3A723C1B1BEA}" presName="spacer" presStyleCnt="0"/>
      <dgm:spPr/>
    </dgm:pt>
    <dgm:pt modelId="{4D4E3CD2-14BE-41B0-84F1-D8994363D270}" type="pres">
      <dgm:prSet presAssocID="{891FD3ED-611B-4E92-8935-70992F829EC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29963E1D-4485-4DA2-97C3-01015E4DE766}" type="pres">
      <dgm:prSet presAssocID="{DED93B42-1E9B-44D6-8DE1-E8D68711343D}" presName="spacer" presStyleCnt="0"/>
      <dgm:spPr/>
    </dgm:pt>
    <dgm:pt modelId="{28EDA06E-4980-4530-A0ED-B1E982B550EC}" type="pres">
      <dgm:prSet presAssocID="{619366BF-B630-4A00-B0EF-C177EF9C485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DFADCE09-8EF5-4E4C-9183-AA8770E4A001}" srcId="{51114809-E229-4BE4-921B-FAC9D2896470}" destId="{9BF1423E-8CFE-43CA-87DF-DCF22661AD22}" srcOrd="0" destOrd="0" parTransId="{0C2FA249-7BD9-4E8C-88B9-4CDDBA187844}" sibTransId="{88AB6E15-3C88-4858-B438-B4C97E3C93AA}"/>
    <dgm:cxn modelId="{9688B512-22CD-4527-8FC6-453CAB7C7E11}" type="presOf" srcId="{1BC77C4F-A2BE-4927-A29E-729C73D41B32}" destId="{4EFBD71A-973B-42D5-BF21-2A869542C49B}" srcOrd="0" destOrd="0" presId="urn:microsoft.com/office/officeart/2005/8/layout/vList2"/>
    <dgm:cxn modelId="{3EA09618-2BB5-48C7-9212-076E2B2B2AD7}" type="presOf" srcId="{51114809-E229-4BE4-921B-FAC9D2896470}" destId="{137CEC64-7541-43F7-9D6B-AF1708EA2A0F}" srcOrd="0" destOrd="0" presId="urn:microsoft.com/office/officeart/2005/8/layout/vList2"/>
    <dgm:cxn modelId="{B0187B30-ED6D-43C7-9328-1A4E76CCA3BD}" type="presOf" srcId="{891FD3ED-611B-4E92-8935-70992F829EC5}" destId="{4D4E3CD2-14BE-41B0-84F1-D8994363D270}" srcOrd="0" destOrd="0" presId="urn:microsoft.com/office/officeart/2005/8/layout/vList2"/>
    <dgm:cxn modelId="{54B44971-9AB9-4A55-952A-0046A924ED28}" type="presOf" srcId="{9BF1423E-8CFE-43CA-87DF-DCF22661AD22}" destId="{7578975C-3EB4-4699-942F-6CCC42C3E514}" srcOrd="0" destOrd="0" presId="urn:microsoft.com/office/officeart/2005/8/layout/vList2"/>
    <dgm:cxn modelId="{82FA8254-B96F-449F-A53D-54C07D5C51E2}" srcId="{51114809-E229-4BE4-921B-FAC9D2896470}" destId="{619366BF-B630-4A00-B0EF-C177EF9C4851}" srcOrd="4" destOrd="0" parTransId="{D34049A3-38B7-434E-83AB-C8090732A7B8}" sibTransId="{2F00A66D-AB71-46B8-A827-82BE5B2F7A00}"/>
    <dgm:cxn modelId="{8551E978-B8C7-4D00-8F3F-15ADF6E3D868}" srcId="{51114809-E229-4BE4-921B-FAC9D2896470}" destId="{1BC77C4F-A2BE-4927-A29E-729C73D41B32}" srcOrd="2" destOrd="0" parTransId="{12708A47-0269-4D27-8052-EC3154AAE2BC}" sibTransId="{EC6D239E-9702-4766-AF0E-3A723C1B1BEA}"/>
    <dgm:cxn modelId="{5BEAD0A2-531C-4126-8794-18D74AFE80B1}" srcId="{51114809-E229-4BE4-921B-FAC9D2896470}" destId="{B2B28E2E-3E6B-4598-9356-34F25D42743B}" srcOrd="1" destOrd="0" parTransId="{FD2D3D0F-D4F1-4942-9069-7491D2B32D7B}" sibTransId="{B0840B68-E382-4C2A-B93D-FA0DBA66736F}"/>
    <dgm:cxn modelId="{6A243AA6-FC74-4115-B6CD-1193A6C64F2F}" type="presOf" srcId="{B2B28E2E-3E6B-4598-9356-34F25D42743B}" destId="{5076235A-7FB8-4DB3-AE24-863CD6D44251}" srcOrd="0" destOrd="0" presId="urn:microsoft.com/office/officeart/2005/8/layout/vList2"/>
    <dgm:cxn modelId="{678B0AB4-274C-4696-8D2A-3F40027EB4F4}" srcId="{51114809-E229-4BE4-921B-FAC9D2896470}" destId="{891FD3ED-611B-4E92-8935-70992F829EC5}" srcOrd="3" destOrd="0" parTransId="{10A764DB-B5B9-4AD5-8F6F-06C6AF0B5EE0}" sibTransId="{DED93B42-1E9B-44D6-8DE1-E8D68711343D}"/>
    <dgm:cxn modelId="{1A49ADFB-A9BF-44DC-AAED-6013EC5270BD}" type="presOf" srcId="{619366BF-B630-4A00-B0EF-C177EF9C4851}" destId="{28EDA06E-4980-4530-A0ED-B1E982B550EC}" srcOrd="0" destOrd="0" presId="urn:microsoft.com/office/officeart/2005/8/layout/vList2"/>
    <dgm:cxn modelId="{7922F094-4090-48D2-A2FF-AEFBA2B3E699}" type="presParOf" srcId="{137CEC64-7541-43F7-9D6B-AF1708EA2A0F}" destId="{7578975C-3EB4-4699-942F-6CCC42C3E514}" srcOrd="0" destOrd="0" presId="urn:microsoft.com/office/officeart/2005/8/layout/vList2"/>
    <dgm:cxn modelId="{3DB4DDBD-7284-44E3-BA8B-DF78C44A67BA}" type="presParOf" srcId="{137CEC64-7541-43F7-9D6B-AF1708EA2A0F}" destId="{E482E85D-A156-49E9-B002-BD34978E7583}" srcOrd="1" destOrd="0" presId="urn:microsoft.com/office/officeart/2005/8/layout/vList2"/>
    <dgm:cxn modelId="{5816FCB3-53C4-4D71-B8F1-A19276C69C1C}" type="presParOf" srcId="{137CEC64-7541-43F7-9D6B-AF1708EA2A0F}" destId="{5076235A-7FB8-4DB3-AE24-863CD6D44251}" srcOrd="2" destOrd="0" presId="urn:microsoft.com/office/officeart/2005/8/layout/vList2"/>
    <dgm:cxn modelId="{F77FBD55-DE7D-4954-B001-E8ED2C133255}" type="presParOf" srcId="{137CEC64-7541-43F7-9D6B-AF1708EA2A0F}" destId="{13C79EF7-98EF-4152-A5FC-006616B565F2}" srcOrd="3" destOrd="0" presId="urn:microsoft.com/office/officeart/2005/8/layout/vList2"/>
    <dgm:cxn modelId="{656F2C2E-8634-42EB-B852-5120F469FC00}" type="presParOf" srcId="{137CEC64-7541-43F7-9D6B-AF1708EA2A0F}" destId="{4EFBD71A-973B-42D5-BF21-2A869542C49B}" srcOrd="4" destOrd="0" presId="urn:microsoft.com/office/officeart/2005/8/layout/vList2"/>
    <dgm:cxn modelId="{7EE8AF1E-336B-4606-B94D-E7CA93913A3A}" type="presParOf" srcId="{137CEC64-7541-43F7-9D6B-AF1708EA2A0F}" destId="{8F5B4EF6-2383-448A-81EF-5C607E8286CF}" srcOrd="5" destOrd="0" presId="urn:microsoft.com/office/officeart/2005/8/layout/vList2"/>
    <dgm:cxn modelId="{755CC59D-EBF2-4344-B8A4-4099597958BA}" type="presParOf" srcId="{137CEC64-7541-43F7-9D6B-AF1708EA2A0F}" destId="{4D4E3CD2-14BE-41B0-84F1-D8994363D270}" srcOrd="6" destOrd="0" presId="urn:microsoft.com/office/officeart/2005/8/layout/vList2"/>
    <dgm:cxn modelId="{511C65A4-0240-48EE-90D5-EC96E1F0E9A1}" type="presParOf" srcId="{137CEC64-7541-43F7-9D6B-AF1708EA2A0F}" destId="{29963E1D-4485-4DA2-97C3-01015E4DE766}" srcOrd="7" destOrd="0" presId="urn:microsoft.com/office/officeart/2005/8/layout/vList2"/>
    <dgm:cxn modelId="{13123E28-1053-499D-ABB9-CC5EC9328E7C}" type="presParOf" srcId="{137CEC64-7541-43F7-9D6B-AF1708EA2A0F}" destId="{28EDA06E-4980-4530-A0ED-B1E982B550EC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9ED7ACA-A577-4D30-981A-9C68A0FABC27}">
      <dsp:nvSpPr>
        <dsp:cNvPr id="0" name=""/>
        <dsp:cNvSpPr/>
      </dsp:nvSpPr>
      <dsp:spPr>
        <a:xfrm>
          <a:off x="0" y="3081379"/>
          <a:ext cx="6492875" cy="202171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/>
            <a:t>Negative working conditions result in stress related diseases and  high provider drop out rate</a:t>
          </a:r>
          <a:endParaRPr lang="en-US" sz="3300" kern="1200"/>
        </a:p>
      </dsp:txBody>
      <dsp:txXfrm>
        <a:off x="0" y="3081379"/>
        <a:ext cx="6492875" cy="2021718"/>
      </dsp:txXfrm>
    </dsp:sp>
    <dsp:sp modelId="{BD017115-06C1-49BF-8B6F-061070C5AA2A}">
      <dsp:nvSpPr>
        <dsp:cNvPr id="0" name=""/>
        <dsp:cNvSpPr/>
      </dsp:nvSpPr>
      <dsp:spPr>
        <a:xfrm rot="10800000">
          <a:off x="0" y="2302"/>
          <a:ext cx="6492875" cy="3109402"/>
        </a:xfrm>
        <a:prstGeom prst="upArrowCallou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300" kern="1200"/>
            <a:t>Working conditions affect health of</a:t>
          </a:r>
          <a:endParaRPr lang="en-US" sz="3300" kern="1200"/>
        </a:p>
      </dsp:txBody>
      <dsp:txXfrm rot="-10800000">
        <a:off x="0" y="2302"/>
        <a:ext cx="6492875" cy="1091400"/>
      </dsp:txXfrm>
    </dsp:sp>
    <dsp:sp modelId="{62F5FCCA-A71B-45C0-8EF6-EBF44FA62BDD}">
      <dsp:nvSpPr>
        <dsp:cNvPr id="0" name=""/>
        <dsp:cNvSpPr/>
      </dsp:nvSpPr>
      <dsp:spPr>
        <a:xfrm>
          <a:off x="0" y="1093702"/>
          <a:ext cx="3246437" cy="92971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64770" rIns="362712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100" kern="1200"/>
            <a:t>Providers </a:t>
          </a:r>
          <a:endParaRPr lang="en-US" sz="5100" kern="1200"/>
        </a:p>
      </dsp:txBody>
      <dsp:txXfrm>
        <a:off x="0" y="1093702"/>
        <a:ext cx="3246437" cy="929711"/>
      </dsp:txXfrm>
    </dsp:sp>
    <dsp:sp modelId="{C929A902-C5EA-43D5-BE3C-8BC015137E02}">
      <dsp:nvSpPr>
        <dsp:cNvPr id="0" name=""/>
        <dsp:cNvSpPr/>
      </dsp:nvSpPr>
      <dsp:spPr>
        <a:xfrm>
          <a:off x="3246437" y="1093702"/>
          <a:ext cx="3246437" cy="929711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2712" tIns="64770" rIns="362712" bIns="64770" numCol="1" spcCol="1270" anchor="ctr" anchorCtr="0">
          <a:noAutofit/>
        </a:bodyPr>
        <a:lstStyle/>
        <a:p>
          <a:pPr marL="0" lvl="0" indent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5100" kern="1200"/>
            <a:t>Patients  </a:t>
          </a:r>
          <a:endParaRPr lang="en-US" sz="5100" kern="1200"/>
        </a:p>
      </dsp:txBody>
      <dsp:txXfrm>
        <a:off x="3246437" y="1093702"/>
        <a:ext cx="3246437" cy="9297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5F2EFB-8076-4F03-A46B-9895BAE8C11C}">
      <dsp:nvSpPr>
        <dsp:cNvPr id="0" name=""/>
        <dsp:cNvSpPr/>
      </dsp:nvSpPr>
      <dsp:spPr>
        <a:xfrm>
          <a:off x="130938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F36DB8-A14B-4BAE-BAFD-F8142FEAAD31}">
      <dsp:nvSpPr>
        <dsp:cNvPr id="0" name=""/>
        <dsp:cNvSpPr/>
      </dsp:nvSpPr>
      <dsp:spPr>
        <a:xfrm>
          <a:off x="600342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To identify general and local key issues of current ED work which affects ED provider well being</a:t>
          </a:r>
          <a:endParaRPr lang="en-US" sz="3100" kern="1200"/>
        </a:p>
      </dsp:txBody>
      <dsp:txXfrm>
        <a:off x="678914" y="525899"/>
        <a:ext cx="4067491" cy="2525499"/>
      </dsp:txXfrm>
    </dsp:sp>
    <dsp:sp modelId="{CA176C30-2179-4A26-BFA4-2809997D7246}">
      <dsp:nvSpPr>
        <dsp:cNvPr id="0" name=""/>
        <dsp:cNvSpPr/>
      </dsp:nvSpPr>
      <dsp:spPr>
        <a:xfrm>
          <a:off x="5294381" y="1393"/>
          <a:ext cx="4224635" cy="26826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E71F48-179E-4881-8FA2-84FE0F7B4240}">
      <dsp:nvSpPr>
        <dsp:cNvPr id="0" name=""/>
        <dsp:cNvSpPr/>
      </dsp:nvSpPr>
      <dsp:spPr>
        <a:xfrm>
          <a:off x="5763785" y="447327"/>
          <a:ext cx="4224635" cy="26826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3100" kern="1200"/>
            <a:t>To identify context and process issues of successful interventions to improve working conditions</a:t>
          </a:r>
          <a:endParaRPr lang="en-US" sz="3100" kern="1200"/>
        </a:p>
      </dsp:txBody>
      <dsp:txXfrm>
        <a:off x="5842357" y="525899"/>
        <a:ext cx="4067491" cy="25254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7486D8-6E02-476E-9B12-CBE72A145FB6}">
      <dsp:nvSpPr>
        <dsp:cNvPr id="0" name=""/>
        <dsp:cNvSpPr/>
      </dsp:nvSpPr>
      <dsp:spPr>
        <a:xfrm>
          <a:off x="0" y="11487"/>
          <a:ext cx="6513603" cy="19023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/>
            <a:t>What is the current state of provider working conditions and well being in Eds across European states?</a:t>
          </a:r>
          <a:endParaRPr lang="en-US" sz="2700" kern="1200"/>
        </a:p>
      </dsp:txBody>
      <dsp:txXfrm>
        <a:off x="92863" y="104350"/>
        <a:ext cx="6327877" cy="1716584"/>
      </dsp:txXfrm>
    </dsp:sp>
    <dsp:sp modelId="{BD20EA16-38FE-41D3-8838-9CB8D85568FA}">
      <dsp:nvSpPr>
        <dsp:cNvPr id="0" name=""/>
        <dsp:cNvSpPr/>
      </dsp:nvSpPr>
      <dsp:spPr>
        <a:xfrm>
          <a:off x="0" y="1991557"/>
          <a:ext cx="6513603" cy="190231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/>
            <a:t>Are there any specific national solutions or suggestions for intervention and improvement approaches for ED working conditions and provider well being?</a:t>
          </a:r>
          <a:endParaRPr lang="en-US" sz="2700" kern="1200"/>
        </a:p>
      </dsp:txBody>
      <dsp:txXfrm>
        <a:off x="92863" y="2084420"/>
        <a:ext cx="6327877" cy="1716584"/>
      </dsp:txXfrm>
    </dsp:sp>
    <dsp:sp modelId="{BB3782E1-0241-4CB1-B16F-2F66866AC977}">
      <dsp:nvSpPr>
        <dsp:cNvPr id="0" name=""/>
        <dsp:cNvSpPr/>
      </dsp:nvSpPr>
      <dsp:spPr>
        <a:xfrm>
          <a:off x="0" y="3971628"/>
          <a:ext cx="6513603" cy="190231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700" kern="1200" dirty="0" err="1"/>
            <a:t>Which</a:t>
          </a:r>
          <a:r>
            <a:rPr lang="de-DE" sz="2700" kern="1200" dirty="0"/>
            <a:t> </a:t>
          </a:r>
          <a:r>
            <a:rPr lang="de-DE" sz="2700" kern="1200" dirty="0" err="1"/>
            <a:t>success</a:t>
          </a:r>
          <a:r>
            <a:rPr lang="de-DE" sz="2700" kern="1200" dirty="0"/>
            <a:t> </a:t>
          </a:r>
          <a:r>
            <a:rPr lang="de-DE" sz="2700" kern="1200" dirty="0" err="1"/>
            <a:t>factors</a:t>
          </a:r>
          <a:r>
            <a:rPr lang="de-DE" sz="2700" kern="1200" dirty="0"/>
            <a:t> </a:t>
          </a:r>
          <a:r>
            <a:rPr lang="de-DE" sz="2700" kern="1200" dirty="0" err="1"/>
            <a:t>can</a:t>
          </a:r>
          <a:r>
            <a:rPr lang="de-DE" sz="2700" kern="1200" dirty="0"/>
            <a:t> </a:t>
          </a:r>
          <a:r>
            <a:rPr lang="de-DE" sz="2700" kern="1200" dirty="0" err="1"/>
            <a:t>be</a:t>
          </a:r>
          <a:r>
            <a:rPr lang="de-DE" sz="2700" kern="1200" dirty="0"/>
            <a:t> </a:t>
          </a:r>
          <a:r>
            <a:rPr lang="de-DE" sz="2700" kern="1200" dirty="0" err="1"/>
            <a:t>identified</a:t>
          </a:r>
          <a:r>
            <a:rPr lang="de-DE" sz="2700" kern="1200" dirty="0"/>
            <a:t> </a:t>
          </a:r>
          <a:r>
            <a:rPr lang="de-DE" sz="2700" kern="1200" dirty="0" err="1"/>
            <a:t>to</a:t>
          </a:r>
          <a:r>
            <a:rPr lang="de-DE" sz="2700" kern="1200" dirty="0"/>
            <a:t> </a:t>
          </a:r>
          <a:r>
            <a:rPr lang="de-DE" sz="2700" kern="1200" dirty="0" err="1"/>
            <a:t>improve</a:t>
          </a:r>
          <a:r>
            <a:rPr lang="de-DE" sz="2700" kern="1200" dirty="0"/>
            <a:t>  </a:t>
          </a:r>
          <a:r>
            <a:rPr lang="de-DE" sz="2700" kern="1200" dirty="0" err="1"/>
            <a:t>ED´s</a:t>
          </a:r>
          <a:r>
            <a:rPr lang="de-DE" sz="2700" kern="1200" dirty="0"/>
            <a:t> </a:t>
          </a:r>
          <a:r>
            <a:rPr lang="de-DE" sz="2700" kern="1200" dirty="0" err="1"/>
            <a:t>working</a:t>
          </a:r>
          <a:r>
            <a:rPr lang="de-DE" sz="2700" kern="1200" dirty="0"/>
            <a:t> </a:t>
          </a:r>
          <a:r>
            <a:rPr lang="de-DE" sz="2700" kern="1200" dirty="0" err="1"/>
            <a:t>conditions</a:t>
          </a:r>
          <a:r>
            <a:rPr lang="de-DE" sz="2700" kern="1200" dirty="0"/>
            <a:t> and </a:t>
          </a:r>
          <a:r>
            <a:rPr lang="de-DE" sz="2700" kern="1200" dirty="0" err="1"/>
            <a:t>provider</a:t>
          </a:r>
          <a:r>
            <a:rPr lang="de-DE" sz="2700" kern="1200" dirty="0"/>
            <a:t> </a:t>
          </a:r>
          <a:r>
            <a:rPr lang="de-DE" sz="2700" kern="1200" dirty="0" err="1"/>
            <a:t>well</a:t>
          </a:r>
          <a:r>
            <a:rPr lang="de-DE" sz="2700" kern="1200" dirty="0"/>
            <a:t> </a:t>
          </a:r>
          <a:r>
            <a:rPr lang="de-DE" sz="2700" kern="1200" dirty="0" err="1"/>
            <a:t>being</a:t>
          </a:r>
          <a:endParaRPr lang="en-US" sz="2700" kern="1200" dirty="0"/>
        </a:p>
      </dsp:txBody>
      <dsp:txXfrm>
        <a:off x="92863" y="4064491"/>
        <a:ext cx="6327877" cy="171658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78975C-3EB4-4699-942F-6CCC42C3E514}">
      <dsp:nvSpPr>
        <dsp:cNvPr id="0" name=""/>
        <dsp:cNvSpPr/>
      </dsp:nvSpPr>
      <dsp:spPr>
        <a:xfrm>
          <a:off x="0" y="27660"/>
          <a:ext cx="6492875" cy="95471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To gather and evaluate best practice solutions for working conditions improvement</a:t>
          </a:r>
          <a:endParaRPr lang="en-US" sz="2400" kern="1200"/>
        </a:p>
      </dsp:txBody>
      <dsp:txXfrm>
        <a:off x="46606" y="74266"/>
        <a:ext cx="6399663" cy="861507"/>
      </dsp:txXfrm>
    </dsp:sp>
    <dsp:sp modelId="{5076235A-7FB8-4DB3-AE24-863CD6D44251}">
      <dsp:nvSpPr>
        <dsp:cNvPr id="0" name=""/>
        <dsp:cNvSpPr/>
      </dsp:nvSpPr>
      <dsp:spPr>
        <a:xfrm>
          <a:off x="0" y="1051500"/>
          <a:ext cx="6492875" cy="954719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To correlate working conditions with the organisation of the EMC and ED organization</a:t>
          </a:r>
          <a:endParaRPr lang="en-US" sz="2400" kern="1200"/>
        </a:p>
      </dsp:txBody>
      <dsp:txXfrm>
        <a:off x="46606" y="1098106"/>
        <a:ext cx="6399663" cy="861507"/>
      </dsp:txXfrm>
    </dsp:sp>
    <dsp:sp modelId="{4EFBD71A-973B-42D5-BF21-2A869542C49B}">
      <dsp:nvSpPr>
        <dsp:cNvPr id="0" name=""/>
        <dsp:cNvSpPr/>
      </dsp:nvSpPr>
      <dsp:spPr>
        <a:xfrm>
          <a:off x="0" y="2075340"/>
          <a:ext cx="6492875" cy="954719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To collect data on working conditions in different European countries</a:t>
          </a:r>
          <a:endParaRPr lang="en-US" sz="2400" kern="1200"/>
        </a:p>
      </dsp:txBody>
      <dsp:txXfrm>
        <a:off x="46606" y="2121946"/>
        <a:ext cx="6399663" cy="861507"/>
      </dsp:txXfrm>
    </dsp:sp>
    <dsp:sp modelId="{4D4E3CD2-14BE-41B0-84F1-D8994363D270}">
      <dsp:nvSpPr>
        <dsp:cNvPr id="0" name=""/>
        <dsp:cNvSpPr/>
      </dsp:nvSpPr>
      <dsp:spPr>
        <a:xfrm>
          <a:off x="0" y="3099180"/>
          <a:ext cx="6492875" cy="954719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To identify specific challenges in ED working conditions</a:t>
          </a:r>
          <a:endParaRPr lang="en-US" sz="2400" kern="1200"/>
        </a:p>
      </dsp:txBody>
      <dsp:txXfrm>
        <a:off x="46606" y="3145786"/>
        <a:ext cx="6399663" cy="861507"/>
      </dsp:txXfrm>
    </dsp:sp>
    <dsp:sp modelId="{28EDA06E-4980-4530-A0ED-B1E982B550EC}">
      <dsp:nvSpPr>
        <dsp:cNvPr id="0" name=""/>
        <dsp:cNvSpPr/>
      </dsp:nvSpPr>
      <dsp:spPr>
        <a:xfrm>
          <a:off x="0" y="4123020"/>
          <a:ext cx="6492875" cy="95471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400" kern="1200"/>
            <a:t>To identify specific and general factors which affect working conditions </a:t>
          </a:r>
          <a:endParaRPr lang="en-US" sz="2400" kern="1200"/>
        </a:p>
      </dsp:txBody>
      <dsp:txXfrm>
        <a:off x="46606" y="4169626"/>
        <a:ext cx="6399663" cy="8615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E9803D-EB1D-445E-9021-6AFBC44FF3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7A96E8-486C-4EDF-815B-D7F93B0EE8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67789A-F18D-4CBB-9300-FB88AF7E3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53A4-243A-4415-A043-F978350E8F04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302C7B-82E4-4078-94D4-79B938B5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A8E70E6-5032-43A1-A04E-EA11CD06F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730-A825-4EA0-87F5-5B97BE6CC0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1357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DCCAA5-B033-4C0F-B7F1-DD8AC86AE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96485FF-03D4-41F2-B8E0-BD8DCDEBE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FC21633-AFE8-4546-9E0B-34D6C344D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53A4-243A-4415-A043-F978350E8F04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67B674A-55C8-4702-84A4-D51A49E27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BC892A-CF3F-4B49-8AEE-3C057E918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730-A825-4EA0-87F5-5B97BE6CC0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381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A1D80F67-2FE2-45E6-AACB-5CDF27B748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03088733-314A-4746-AE93-134066DB58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DB005E0-F150-4F1B-80F3-C10FDD6DC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53A4-243A-4415-A043-F978350E8F04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1C4CBA-0D24-40B0-A8EC-055B386FA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A8EE734-717D-4991-BF36-B87B7AE26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730-A825-4EA0-87F5-5B97BE6CC0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2271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60CCD4-87AA-46E3-8666-EFA4CEFEB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C701F8F-A9FC-4A00-955A-BDD1AE9E1C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55B8E65-49AD-4C08-A578-777524E405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53A4-243A-4415-A043-F978350E8F04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CC656D8-02FF-4D20-BD56-2494F98F3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656A5C-2302-44C1-A9C4-AF5D532F83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730-A825-4EA0-87F5-5B97BE6CC0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921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DAF342-8104-4249-B8AB-3F946C35D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1307DF-810B-42EB-92A7-8E30CD7EE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8A42AB-966A-43A5-BC50-A0DD3EEA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53A4-243A-4415-A043-F978350E8F04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B052716-E1F8-4424-B204-F87D61163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0F77781-6BC7-43F4-832C-2A901585D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730-A825-4EA0-87F5-5B97BE6CC0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1505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A02245-C2AB-4A4D-AF1B-AF1967279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1A12F1E-7AB0-4377-955E-4B86CE053F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5123BD5-B41F-4123-A972-048772A001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F9F7E50-56C4-4AC6-9B72-C726B43183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53A4-243A-4415-A043-F978350E8F04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64CBDB1-AA15-4183-909F-76D7F4C458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FF0189D-4DCC-4F19-AC0D-4E15ED30E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730-A825-4EA0-87F5-5B97BE6CC0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2219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EE9E85-DFF5-4589-8814-498FBCF70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99D98AB-932F-42BB-82C5-715958EC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B520ABC-CD41-4CC8-9F68-7060074B56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553BA26-2785-46FE-9894-78933301A4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D20B475A-CA57-40A8-B3AE-68E02DE421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9078C09-6D7A-40FF-8249-C772B3569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53A4-243A-4415-A043-F978350E8F04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FE2EEFD-347A-4C2C-B175-1C9542D78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8DA6832E-135C-4D89-B7F0-B378AFF5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730-A825-4EA0-87F5-5B97BE6CC0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1093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763F93-D5EA-4AFB-B9D4-CEFA33F3E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CCD59AE-C528-450C-A6A1-F3F961A04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53A4-243A-4415-A043-F978350E8F04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CEC1DE4-6D91-4D7D-A893-3E6C42C7FA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725CE18-9B7C-4FE2-BE5D-BE6EA4ED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730-A825-4EA0-87F5-5B97BE6CC0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9598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E6F1DB8-1D20-4CEB-A08C-8A2BDF24D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53A4-243A-4415-A043-F978350E8F04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A5FAE86-D80B-4213-A593-9927F8DEB1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7F8F27-6BB6-4385-A1F4-15EB684C4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730-A825-4EA0-87F5-5B97BE6CC0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83945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73A349-C3B0-47FB-A0F9-95EE5FC84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B4C5673-8284-4EE2-87D7-002E57E05E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D7FFEEE-AFA9-4BE2-AEF4-CF55E7E3A6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F006BE6-2ABB-4391-B4D5-8028E56F1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53A4-243A-4415-A043-F978350E8F04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BF2F797-C0A6-4F0A-8E0A-0E1FC4D8A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BD92DD7-A0FE-4A82-ADB0-E5706D5031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730-A825-4EA0-87F5-5B97BE6CC0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654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19C71B-C93E-4CF0-A780-EB000FCE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1F88426F-28F1-4447-8BEC-EF84FF514B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BF9D30-2729-40D0-93CD-406040A3A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91538F8-F032-4F5A-8E5B-6F1BE692A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853A4-243A-4415-A043-F978350E8F04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5E941CD-6023-458F-93BF-8F2F6D13F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A47C45-0E34-49EC-8218-48DED6498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A5730-A825-4EA0-87F5-5B97BE6CC0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4854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B9CAC71-0117-47D6-B4D8-5E0CD03A3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E3FA0A2-4360-4194-A8A3-5AE0AF62C5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33805A7-2999-4F78-B828-B8325A9D9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8853A4-243A-4415-A043-F978350E8F04}" type="datetimeFigureOut">
              <a:rPr lang="de-DE" smtClean="0"/>
              <a:t>05.03.2021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43CDD56-F860-4184-9DA5-3B272D1B5F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E21F204-51A2-4540-9A9F-3666C5B80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A5730-A825-4EA0-87F5-5B97BE6CC06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061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Willemijnvh@eusem.org" TargetMode="External"/><Relationship Id="rId2" Type="http://schemas.openxmlformats.org/officeDocument/2006/relationships/hyperlink" Target="mailto:Christoph.dodt@muenchen-klinik.de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4714483-7072-431F-9DBE-87F44E4D44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5892E1-F4A5-4991-AC52-4F417B14A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CF597F8-76AA-44FA-8E6A-06223B66C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6E12753-0A63-43EE-B28A-C989D033E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26FA385-76DA-40E9-9257-AA3E07FF61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262D75CA-F374-4878-8106-3EA5E970D6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938667A5-74E3-4EFD-8C45-F48F47427C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1512EE2-F4CC-4E18-9CDA-B92C111224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99E503B-9B4D-4EE3-A50F-15AC374F61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E2683E3F-F855-4549-84F8-42064EC0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FC90B1E-0223-4440-AF22-8F32F6F0C7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2D2E879-0004-4D84-8137-1C09334038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3BE75A2-0D83-4F8E-84CC-D3BCD565B1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E90F7F49-1039-49EF-A9BD-153DB590B6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E85F508-9EA4-4B4D-8171-648670650E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832F3179-0CD5-40C8-9939-D8355006F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11CE155D-684B-4F5E-B835-C52765E310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04F84AF8-E1A7-41D4-A102-8F87CAE37E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4ED126F1-DB23-4314-B6C7-FE89E3C581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ACB2B6F-8883-4A00-88DD-98CDDD46B8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3B9A2180-808A-4423-BB2B-6464B2900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9386C11A-D27D-4366-A6C7-313C0450EA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751" y="312718"/>
            <a:ext cx="8914155" cy="292029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429E50C6-F3DA-4005-9483-70341CE4EF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692" y="5091638"/>
            <a:ext cx="4705726" cy="120989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1027954-195B-4479-AA22-17CE64A04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2290" y="1905953"/>
            <a:ext cx="11144800" cy="2702018"/>
          </a:xfrm>
          <a:noFill/>
        </p:spPr>
        <p:txBody>
          <a:bodyPr anchor="b">
            <a:normAutofit/>
          </a:bodyPr>
          <a:lstStyle/>
          <a:p>
            <a:r>
              <a:rPr lang="de-DE" sz="5400" b="1" dirty="0">
                <a:solidFill>
                  <a:schemeClr val="bg1"/>
                </a:solidFill>
              </a:rPr>
              <a:t>EUSEM Working </a:t>
            </a:r>
            <a:r>
              <a:rPr lang="de-DE" sz="5400" b="1" dirty="0" err="1">
                <a:solidFill>
                  <a:schemeClr val="bg1"/>
                </a:solidFill>
              </a:rPr>
              <a:t>Conditions</a:t>
            </a:r>
            <a:r>
              <a:rPr lang="de-DE" sz="5400" b="1" dirty="0">
                <a:solidFill>
                  <a:schemeClr val="bg1"/>
                </a:solidFill>
              </a:rPr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1071253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8AE2A648-702B-4658-81FE-9478EBB96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de-DE" sz="3400">
                <a:solidFill>
                  <a:srgbClr val="FFFFFF"/>
                </a:solidFill>
              </a:rPr>
              <a:t>EDs are demanding working environments 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C371730E-1F59-401D-8BE5-8ED1479BBB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1202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5"/>
              </a:gs>
              <a:gs pos="25000">
                <a:schemeClr val="accent5"/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Picture 11">
            <a:extLst>
              <a:ext uri="{FF2B5EF4-FFF2-40B4-BE49-F238E27FC236}">
                <a16:creationId xmlns:a16="http://schemas.microsoft.com/office/drawing/2014/main" id="{02DD2BC0-6F29-4B4F-8D61-2DCF6D2E8E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9B4B040A-B167-4EC5-BB3E-629CC302F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de-DE" sz="4000">
                <a:solidFill>
                  <a:srgbClr val="FFFFFF"/>
                </a:solidFill>
              </a:rPr>
              <a:t>General purpose of the survey</a:t>
            </a:r>
          </a:p>
        </p:txBody>
      </p:sp>
      <p:graphicFrame>
        <p:nvGraphicFramePr>
          <p:cNvPr id="22" name="Inhaltsplatzhalter 2">
            <a:extLst>
              <a:ext uri="{FF2B5EF4-FFF2-40B4-BE49-F238E27FC236}">
                <a16:creationId xmlns:a16="http://schemas.microsoft.com/office/drawing/2014/main" id="{E190EFEE-F338-41CB-A2F4-CE8D92D6C2B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36320" y="2899956"/>
          <a:ext cx="10119360" cy="3131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58847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15CACE-0D3A-47E8-9F44-A1FA4B2ED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de-DE">
                <a:solidFill>
                  <a:srgbClr val="FFFFFF"/>
                </a:solidFill>
              </a:rPr>
              <a:t>Research Questions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0B5CB090-8A9B-48DC-99FB-B4E97D72ED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12152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2285737-90EE-47DC-AC80-8AE156B11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57BDC17-F1B3-455F-BBF1-680AA1F25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4E2FA9A-FEF7-4501-B0EB-5E45EDD217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BC38192B-B4CB-47D4-A3B1-10010247F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6330E33-E171-4B0F-82B5-AF7230399B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332B1723-69BF-42D7-B757-0FA059E152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F115D62D-1E96-48D1-A78D-D370A0BFB9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8" name="Freeform 11">
              <a:extLst>
                <a:ext uri="{FF2B5EF4-FFF2-40B4-BE49-F238E27FC236}">
                  <a16:creationId xmlns:a16="http://schemas.microsoft.com/office/drawing/2014/main" id="{91C2876A-169D-4822-A766-C00578C88B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38587C9D-DB5F-4B29-B148-EECFBE1B5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de-DE" sz="4000">
                <a:solidFill>
                  <a:srgbClr val="FFFFFF"/>
                </a:solidFill>
              </a:rPr>
              <a:t>Specific questions</a:t>
            </a:r>
          </a:p>
        </p:txBody>
      </p:sp>
      <p:graphicFrame>
        <p:nvGraphicFramePr>
          <p:cNvPr id="5" name="Inhaltsplatzhalter 2">
            <a:extLst>
              <a:ext uri="{FF2B5EF4-FFF2-40B4-BE49-F238E27FC236}">
                <a16:creationId xmlns:a16="http://schemas.microsoft.com/office/drawing/2014/main" id="{D93885C9-3EDD-4E2F-98F5-28C0E19810D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14089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C3B2B-34ED-4829-A44E-399A221AD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Methods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55CD104-98FD-40D1-A8A3-3D8BDD2BF8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Semi-structured expert video interviews with a total purposive convenience sample of around 12-18 subject matter experts, equally selected from various </a:t>
            </a: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EUSEM member states (2-3 each).</a:t>
            </a:r>
          </a:p>
          <a:p>
            <a:pPr marL="0" indent="0" algn="just">
              <a:buNone/>
            </a:pP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Inclusion criteria: 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2663" lvl="0" indent="-355600">
              <a:lnSpc>
                <a:spcPct val="115000"/>
              </a:lnSpc>
              <a:spcAft>
                <a:spcPts val="1000"/>
              </a:spcAft>
              <a:buFont typeface="+mj-lt"/>
              <a:buAutoNum type="romanUcPeriod"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Hospital-based ED consultant doctors and heads of emergency departments 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2663" lvl="0" indent="-355600">
              <a:lnSpc>
                <a:spcPct val="115000"/>
              </a:lnSpc>
              <a:spcAft>
                <a:spcPts val="1000"/>
              </a:spcAft>
              <a:buFont typeface="+mj-lt"/>
              <a:buAutoNum type="romanUcPeriod"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Profound experience, expertise, theoretical and practical knowledge of hospital-based emergency medicine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2663" lvl="0" indent="-355600">
              <a:lnSpc>
                <a:spcPct val="115000"/>
              </a:lnSpc>
              <a:spcAft>
                <a:spcPts val="1000"/>
              </a:spcAft>
              <a:buFont typeface="+mj-lt"/>
              <a:buAutoNum type="romanUcPeriod"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Sufficient oral and written English language skills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82663" lvl="0" indent="-355600">
              <a:lnSpc>
                <a:spcPct val="115000"/>
              </a:lnSpc>
              <a:spcAft>
                <a:spcPts val="1000"/>
              </a:spcAft>
              <a:buFont typeface="+mj-lt"/>
              <a:buAutoNum type="romanUcPeriod"/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Equal panel distribution between university, urban and rural hospitals</a:t>
            </a:r>
            <a:endParaRPr lang="de-DE" sz="1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144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C574E90-1949-4924-B663-AEA13DB791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CD1EA40-7116-4FCB-9369-70F29FAA91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46960" cy="38546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8EC39EF-B35F-42BA-8B44-16FCCC847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344" y="710273"/>
            <a:ext cx="4352315" cy="2813320"/>
          </a:xfrm>
        </p:spPr>
        <p:txBody>
          <a:bodyPr>
            <a:normAutofit/>
          </a:bodyPr>
          <a:lstStyle/>
          <a:p>
            <a:r>
              <a:rPr lang="de-DE" b="1" dirty="0"/>
              <a:t>Methods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36484" cy="385466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CF1CD8B-D430-49E7-8630-84152C414E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95528" y="73152"/>
            <a:ext cx="1178966" cy="232963"/>
            <a:chOff x="7763256" y="73152"/>
            <a:chExt cx="1178966" cy="232963"/>
          </a:xfrm>
        </p:grpSpPr>
        <p:sp>
          <p:nvSpPr>
            <p:cNvPr id="17" name="Rectangle 64">
              <a:extLst>
                <a:ext uri="{FF2B5EF4-FFF2-40B4-BE49-F238E27FC236}">
                  <a16:creationId xmlns:a16="http://schemas.microsoft.com/office/drawing/2014/main" id="{1F5B8298-9AB4-45B4-B28E-C8C1A26440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66">
              <a:extLst>
                <a:ext uri="{FF2B5EF4-FFF2-40B4-BE49-F238E27FC236}">
                  <a16:creationId xmlns:a16="http://schemas.microsoft.com/office/drawing/2014/main" id="{100AEF19-4AE6-42BE-81E6-95700DB853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26307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4">
              <a:extLst>
                <a:ext uri="{FF2B5EF4-FFF2-40B4-BE49-F238E27FC236}">
                  <a16:creationId xmlns:a16="http://schemas.microsoft.com/office/drawing/2014/main" id="{1192B5C1-AE13-49EA-82FD-F3C3BC02AB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66">
              <a:extLst>
                <a:ext uri="{FF2B5EF4-FFF2-40B4-BE49-F238E27FC236}">
                  <a16:creationId xmlns:a16="http://schemas.microsoft.com/office/drawing/2014/main" id="{713612B5-8E9D-4FEF-86B9-52A0FABD8A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138122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64">
              <a:extLst>
                <a:ext uri="{FF2B5EF4-FFF2-40B4-BE49-F238E27FC236}">
                  <a16:creationId xmlns:a16="http://schemas.microsoft.com/office/drawing/2014/main" id="{14FC746D-B820-44A3-B1B3-53B690BC2B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66">
              <a:extLst>
                <a:ext uri="{FF2B5EF4-FFF2-40B4-BE49-F238E27FC236}">
                  <a16:creationId xmlns:a16="http://schemas.microsoft.com/office/drawing/2014/main" id="{8778550A-567F-40F6-A77F-2E2B501759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013167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64">
              <a:extLst>
                <a:ext uri="{FF2B5EF4-FFF2-40B4-BE49-F238E27FC236}">
                  <a16:creationId xmlns:a16="http://schemas.microsoft.com/office/drawing/2014/main" id="{C28C989E-85FD-4D1C-AF77-82F4B985FD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66">
              <a:extLst>
                <a:ext uri="{FF2B5EF4-FFF2-40B4-BE49-F238E27FC236}">
                  <a16:creationId xmlns:a16="http://schemas.microsoft.com/office/drawing/2014/main" id="{58FDDCED-5FC6-4B14-A0E2-DF4310ED9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88211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64">
              <a:extLst>
                <a:ext uri="{FF2B5EF4-FFF2-40B4-BE49-F238E27FC236}">
                  <a16:creationId xmlns:a16="http://schemas.microsoft.com/office/drawing/2014/main" id="{E80E854B-CCEB-4CEF-B465-561C4C872A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66">
              <a:extLst>
                <a:ext uri="{FF2B5EF4-FFF2-40B4-BE49-F238E27FC236}">
                  <a16:creationId xmlns:a16="http://schemas.microsoft.com/office/drawing/2014/main" id="{02BED26F-9C32-4DF8-8739-D89F6F059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63256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64">
              <a:extLst>
                <a:ext uri="{FF2B5EF4-FFF2-40B4-BE49-F238E27FC236}">
                  <a16:creationId xmlns:a16="http://schemas.microsoft.com/office/drawing/2014/main" id="{CE3B71C9-F500-46F1-8D17-C3EF4DA5FD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66">
              <a:extLst>
                <a:ext uri="{FF2B5EF4-FFF2-40B4-BE49-F238E27FC236}">
                  <a16:creationId xmlns:a16="http://schemas.microsoft.com/office/drawing/2014/main" id="{C14431D0-29B6-473C-B2FD-4661864DA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88785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64">
              <a:extLst>
                <a:ext uri="{FF2B5EF4-FFF2-40B4-BE49-F238E27FC236}">
                  <a16:creationId xmlns:a16="http://schemas.microsoft.com/office/drawing/2014/main" id="{D10457BA-9444-4642-861C-78120DD8D4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66">
              <a:extLst>
                <a:ext uri="{FF2B5EF4-FFF2-40B4-BE49-F238E27FC236}">
                  <a16:creationId xmlns:a16="http://schemas.microsoft.com/office/drawing/2014/main" id="{27C95C30-0364-4C32-B686-0C366086A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762899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64">
              <a:extLst>
                <a:ext uri="{FF2B5EF4-FFF2-40B4-BE49-F238E27FC236}">
                  <a16:creationId xmlns:a16="http://schemas.microsoft.com/office/drawing/2014/main" id="{A0BDEDBA-CA15-41EE-B2C6-8A973B5E62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66">
              <a:extLst>
                <a:ext uri="{FF2B5EF4-FFF2-40B4-BE49-F238E27FC236}">
                  <a16:creationId xmlns:a16="http://schemas.microsoft.com/office/drawing/2014/main" id="{702B9007-982C-4F69-A443-B07F3BEFD6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637944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64">
              <a:extLst>
                <a:ext uri="{FF2B5EF4-FFF2-40B4-BE49-F238E27FC236}">
                  <a16:creationId xmlns:a16="http://schemas.microsoft.com/office/drawing/2014/main" id="{28596B48-F33B-451E-8C2D-3525B33876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66">
              <a:extLst>
                <a:ext uri="{FF2B5EF4-FFF2-40B4-BE49-F238E27FC236}">
                  <a16:creationId xmlns:a16="http://schemas.microsoft.com/office/drawing/2014/main" id="{4B493BB9-A171-4B97-B05A-187E03FFAB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512988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64">
              <a:extLst>
                <a:ext uri="{FF2B5EF4-FFF2-40B4-BE49-F238E27FC236}">
                  <a16:creationId xmlns:a16="http://schemas.microsoft.com/office/drawing/2014/main" id="{973B8111-A5EB-4EE8-9813-8495336F67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73152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66">
              <a:extLst>
                <a:ext uri="{FF2B5EF4-FFF2-40B4-BE49-F238E27FC236}">
                  <a16:creationId xmlns:a16="http://schemas.microsoft.com/office/drawing/2014/main" id="{6A4F8D39-9886-490F-B7A9-3B2693299A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388033" y="246888"/>
              <a:ext cx="54368" cy="592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BF079A94-A95F-4508-9E26-53491710A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2569" y="214980"/>
            <a:ext cx="5977881" cy="3497060"/>
          </a:xfrm>
          <a:prstGeom prst="rect">
            <a:avLst/>
          </a:prstGeom>
        </p:spPr>
      </p:pic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5239C96-895B-4B05-BF49-3141FEDD7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519" y="4099034"/>
            <a:ext cx="10785191" cy="2196771"/>
          </a:xfrm>
        </p:spPr>
        <p:txBody>
          <a:bodyPr anchor="ctr">
            <a:noAutofit/>
          </a:bodyPr>
          <a:lstStyle/>
          <a:p>
            <a:r>
              <a:rPr lang="de-DE" dirty="0" err="1"/>
              <a:t>Semistructured</a:t>
            </a:r>
            <a:r>
              <a:rPr lang="de-DE" dirty="0"/>
              <a:t> interview on </a:t>
            </a:r>
            <a:r>
              <a:rPr lang="de-DE" dirty="0" err="1"/>
              <a:t>items</a:t>
            </a:r>
            <a:r>
              <a:rPr lang="de-DE" dirty="0"/>
              <a:t> </a:t>
            </a:r>
            <a:r>
              <a:rPr lang="de-DE" dirty="0" err="1"/>
              <a:t>known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literature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affect</a:t>
            </a:r>
            <a:r>
              <a:rPr lang="de-DE" dirty="0"/>
              <a:t> </a:t>
            </a:r>
            <a:r>
              <a:rPr lang="de-DE" dirty="0" err="1"/>
              <a:t>provider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 </a:t>
            </a:r>
            <a:r>
              <a:rPr lang="de-DE" dirty="0" err="1"/>
              <a:t>conditions</a:t>
            </a:r>
            <a:endParaRPr lang="de-DE" dirty="0"/>
          </a:p>
          <a:p>
            <a:endParaRPr lang="de-DE" dirty="0"/>
          </a:p>
          <a:p>
            <a:r>
              <a:rPr lang="de-DE" dirty="0"/>
              <a:t>These </a:t>
            </a:r>
            <a:r>
              <a:rPr lang="de-DE" dirty="0" err="1"/>
              <a:t>telephone</a:t>
            </a:r>
            <a:r>
              <a:rPr lang="de-DE" dirty="0"/>
              <a:t> </a:t>
            </a:r>
            <a:r>
              <a:rPr lang="de-DE" dirty="0" err="1"/>
              <a:t>interviews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transcribed</a:t>
            </a:r>
            <a:r>
              <a:rPr lang="de-DE" dirty="0"/>
              <a:t> and </a:t>
            </a:r>
            <a:r>
              <a:rPr lang="de-DE" dirty="0" err="1"/>
              <a:t>analysed</a:t>
            </a:r>
            <a:r>
              <a:rPr lang="de-DE" dirty="0"/>
              <a:t> in a </a:t>
            </a:r>
            <a:r>
              <a:rPr lang="de-DE" dirty="0" err="1"/>
              <a:t>structured</a:t>
            </a:r>
            <a:r>
              <a:rPr lang="de-DE" dirty="0"/>
              <a:t> </a:t>
            </a:r>
            <a:r>
              <a:rPr lang="de-DE" dirty="0" err="1"/>
              <a:t>way</a:t>
            </a:r>
            <a:endParaRPr lang="de-DE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6492875"/>
            <a:ext cx="12191999" cy="3651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7806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etail Shot Of stone stairs in blue tone">
            <a:extLst>
              <a:ext uri="{FF2B5EF4-FFF2-40B4-BE49-F238E27FC236}">
                <a16:creationId xmlns:a16="http://schemas.microsoft.com/office/drawing/2014/main" id="{F2EB3198-1487-4815-BC09-278DD7A141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05C93B3-3646-4414-A603-F3F5C0B3D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094" y="325550"/>
            <a:ext cx="12188952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200" b="1" dirty="0">
                <a:solidFill>
                  <a:srgbClr val="FFFFFF"/>
                </a:solidFill>
              </a:rPr>
              <a:t>Next steps</a:t>
            </a:r>
            <a:br>
              <a:rPr lang="en-US" sz="5200" b="1" dirty="0">
                <a:solidFill>
                  <a:srgbClr val="FFFFFF"/>
                </a:solidFill>
              </a:rPr>
            </a:br>
            <a:br>
              <a:rPr lang="en-US" sz="5200" b="1" dirty="0">
                <a:solidFill>
                  <a:srgbClr val="FFFFFF"/>
                </a:solidFill>
              </a:rPr>
            </a:br>
            <a:r>
              <a:rPr lang="en-US" sz="5200" b="1" dirty="0">
                <a:solidFill>
                  <a:srgbClr val="FFFFFF"/>
                </a:solidFill>
              </a:rPr>
              <a:t>Call for experts of various nations from:</a:t>
            </a:r>
            <a:br>
              <a:rPr lang="en-US" sz="5200" b="1" dirty="0">
                <a:solidFill>
                  <a:srgbClr val="FFFFFF"/>
                </a:solidFill>
              </a:rPr>
            </a:br>
            <a:r>
              <a:rPr lang="en-US" sz="5200" b="1" dirty="0">
                <a:solidFill>
                  <a:srgbClr val="FFFFFF"/>
                </a:solidFill>
              </a:rPr>
              <a:t>		Tertiary centers</a:t>
            </a:r>
            <a:br>
              <a:rPr lang="en-US" sz="5200" b="1" dirty="0">
                <a:solidFill>
                  <a:srgbClr val="FFFFFF"/>
                </a:solidFill>
              </a:rPr>
            </a:br>
            <a:r>
              <a:rPr lang="en-US" sz="5200" b="1" dirty="0">
                <a:solidFill>
                  <a:srgbClr val="FFFFFF"/>
                </a:solidFill>
              </a:rPr>
              <a:t>		Medium size hospitals (200 – 600 beds)</a:t>
            </a:r>
            <a:br>
              <a:rPr lang="en-US" sz="5200" b="1" dirty="0">
                <a:solidFill>
                  <a:srgbClr val="FFFFFF"/>
                </a:solidFill>
              </a:rPr>
            </a:br>
            <a:r>
              <a:rPr lang="en-US" sz="5200" b="1" dirty="0">
                <a:solidFill>
                  <a:srgbClr val="FFFFFF"/>
                </a:solidFill>
              </a:rPr>
              <a:t>		Small hospitals</a:t>
            </a:r>
          </a:p>
        </p:txBody>
      </p:sp>
    </p:spTree>
    <p:extLst>
      <p:ext uri="{BB962C8B-B14F-4D97-AF65-F5344CB8AC3E}">
        <p14:creationId xmlns:p14="http://schemas.microsoft.com/office/powerpoint/2010/main" val="19456964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8D925C-DD0E-47A2-9B8C-B0460C3BA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Expression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interest</a:t>
            </a:r>
            <a:r>
              <a:rPr lang="de-DE" dirty="0"/>
              <a:t>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50A0B90-7EB0-4C6A-9700-2D74DC2F88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Christoph.dodt@muenchen-klinik.de</a:t>
            </a:r>
            <a:endParaRPr lang="de-DE" dirty="0"/>
          </a:p>
          <a:p>
            <a:endParaRPr lang="de-DE" dirty="0"/>
          </a:p>
          <a:p>
            <a:r>
              <a:rPr lang="de-DE" dirty="0">
                <a:hlinkClick r:id="rId3"/>
              </a:rPr>
              <a:t>Willemijnvh@eusem.org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After </a:t>
            </a:r>
            <a:r>
              <a:rPr lang="de-DE" dirty="0" err="1"/>
              <a:t>expression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interest</a:t>
            </a:r>
            <a:r>
              <a:rPr lang="de-DE" dirty="0"/>
              <a:t> an </a:t>
            </a:r>
            <a:r>
              <a:rPr lang="de-DE" dirty="0" err="1"/>
              <a:t>information</a:t>
            </a:r>
            <a:r>
              <a:rPr lang="de-DE" dirty="0"/>
              <a:t> </a:t>
            </a:r>
            <a:r>
              <a:rPr lang="de-DE" dirty="0" err="1"/>
              <a:t>package</a:t>
            </a:r>
            <a:r>
              <a:rPr lang="de-DE" dirty="0"/>
              <a:t> will </a:t>
            </a:r>
            <a:r>
              <a:rPr lang="de-DE" dirty="0" err="1"/>
              <a:t>be</a:t>
            </a:r>
            <a:r>
              <a:rPr lang="de-DE" dirty="0"/>
              <a:t> send </a:t>
            </a:r>
            <a:r>
              <a:rPr lang="de-DE" dirty="0" err="1"/>
              <a:t>with</a:t>
            </a:r>
            <a:r>
              <a:rPr lang="de-DE" dirty="0"/>
              <a:t> </a:t>
            </a:r>
            <a:r>
              <a:rPr lang="de-DE" dirty="0" err="1"/>
              <a:t>further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 and an extensive </a:t>
            </a:r>
            <a:r>
              <a:rPr lang="de-DE" dirty="0" err="1"/>
              <a:t>reference</a:t>
            </a:r>
            <a:r>
              <a:rPr lang="de-DE" dirty="0"/>
              <a:t> </a:t>
            </a:r>
            <a:r>
              <a:rPr lang="de-DE" dirty="0" err="1"/>
              <a:t>list</a:t>
            </a:r>
            <a:r>
              <a:rPr lang="de-DE" dirty="0"/>
              <a:t>.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In </a:t>
            </a:r>
            <a:r>
              <a:rPr lang="de-DE" dirty="0" err="1"/>
              <a:t>case</a:t>
            </a:r>
            <a:r>
              <a:rPr lang="de-DE" dirty="0"/>
              <a:t> an interview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scheduled</a:t>
            </a:r>
            <a:r>
              <a:rPr lang="de-DE" dirty="0"/>
              <a:t> a date </a:t>
            </a:r>
            <a:r>
              <a:rPr lang="de-DE" dirty="0" err="1"/>
              <a:t>for</a:t>
            </a:r>
            <a:r>
              <a:rPr lang="de-DE" dirty="0"/>
              <a:t> a </a:t>
            </a:r>
            <a:r>
              <a:rPr lang="de-DE" dirty="0" err="1"/>
              <a:t>telephone</a:t>
            </a:r>
            <a:r>
              <a:rPr lang="de-DE" dirty="0"/>
              <a:t> interview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fixed</a:t>
            </a:r>
            <a:r>
              <a:rPr lang="de-DE" dirty="0"/>
              <a:t> and </a:t>
            </a:r>
            <a:r>
              <a:rPr lang="de-DE" dirty="0" err="1"/>
              <a:t>the</a:t>
            </a:r>
            <a:r>
              <a:rPr lang="de-DE" dirty="0"/>
              <a:t> interview will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conducted</a:t>
            </a:r>
            <a:r>
              <a:rPr lang="de-DE" dirty="0"/>
              <a:t> (</a:t>
            </a:r>
            <a:r>
              <a:rPr lang="de-DE" dirty="0" err="1"/>
              <a:t>appr</a:t>
            </a:r>
            <a:r>
              <a:rPr lang="de-DE" dirty="0"/>
              <a:t>. 1,5 h </a:t>
            </a:r>
            <a:r>
              <a:rPr lang="de-DE" dirty="0" err="1"/>
              <a:t>duration</a:t>
            </a:r>
            <a:r>
              <a:rPr lang="de-DE" dirty="0"/>
              <a:t>)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962281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3BA6FA34D134CA4C69B09FEB631A1" ma:contentTypeVersion="12" ma:contentTypeDescription="Create a new document." ma:contentTypeScope="" ma:versionID="2bfeaf9af2a976bad9525d05c5a5ed6c">
  <xsd:schema xmlns:xsd="http://www.w3.org/2001/XMLSchema" xmlns:xs="http://www.w3.org/2001/XMLSchema" xmlns:p="http://schemas.microsoft.com/office/2006/metadata/properties" xmlns:ns2="a79f2e7b-43a9-4b89-b479-dee42cd28928" xmlns:ns3="7e7a2a2b-0f42-4f9d-9249-d4ad34a9f0df" targetNamespace="http://schemas.microsoft.com/office/2006/metadata/properties" ma:root="true" ma:fieldsID="2b6f96882666a25451c0350309321927" ns2:_="" ns3:_="">
    <xsd:import namespace="a79f2e7b-43a9-4b89-b479-dee42cd28928"/>
    <xsd:import namespace="7e7a2a2b-0f42-4f9d-9249-d4ad34a9f0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9f2e7b-43a9-4b89-b479-dee42cd289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7a2a2b-0f42-4f9d-9249-d4ad34a9f0d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EFED49-D2FB-4324-8909-422D68602E3D}"/>
</file>

<file path=customXml/itemProps2.xml><?xml version="1.0" encoding="utf-8"?>
<ds:datastoreItem xmlns:ds="http://schemas.openxmlformats.org/officeDocument/2006/customXml" ds:itemID="{CD6A423E-D34A-439F-86B6-B1BC9698B2FA}"/>
</file>

<file path=customXml/itemProps3.xml><?xml version="1.0" encoding="utf-8"?>
<ds:datastoreItem xmlns:ds="http://schemas.openxmlformats.org/officeDocument/2006/customXml" ds:itemID="{263DD468-4FB7-415C-A4B3-17380BCF0B5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371</Words>
  <Application>Microsoft Office PowerPoint</Application>
  <PresentationFormat>Breitbild</PresentationFormat>
  <Paragraphs>40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Office</vt:lpstr>
      <vt:lpstr>EUSEM Working Conditions Project</vt:lpstr>
      <vt:lpstr>EDs are demanding working environments </vt:lpstr>
      <vt:lpstr>General purpose of the survey</vt:lpstr>
      <vt:lpstr>Research Questions</vt:lpstr>
      <vt:lpstr>Specific questions</vt:lpstr>
      <vt:lpstr>Methods</vt:lpstr>
      <vt:lpstr>Methods</vt:lpstr>
      <vt:lpstr>Next steps  Call for experts of various nations from:   Tertiary centers   Medium size hospitals (200 – 600 beds)   Small hospitals</vt:lpstr>
      <vt:lpstr>Expression of interest: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EUSEM Working Condition Project</dc:title>
  <dc:creator>Christoph Dodt</dc:creator>
  <cp:lastModifiedBy>Christoph Dodt</cp:lastModifiedBy>
  <cp:revision>5</cp:revision>
  <dcterms:created xsi:type="dcterms:W3CDTF">2021-03-05T20:34:26Z</dcterms:created>
  <dcterms:modified xsi:type="dcterms:W3CDTF">2021-03-05T21:18:39Z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0x0101006D53BA6FA34D134CA4C69B09FEB631A1</vt:lpwstr>
  </property>
</Properties>
</file>